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68"/>
  </p:notesMasterIdLst>
  <p:sldIdLst>
    <p:sldId id="256" r:id="rId2"/>
    <p:sldId id="315" r:id="rId3"/>
    <p:sldId id="257" r:id="rId4"/>
    <p:sldId id="258" r:id="rId5"/>
    <p:sldId id="265" r:id="rId6"/>
    <p:sldId id="259" r:id="rId7"/>
    <p:sldId id="260" r:id="rId8"/>
    <p:sldId id="261" r:id="rId9"/>
    <p:sldId id="262" r:id="rId10"/>
    <p:sldId id="264" r:id="rId11"/>
    <p:sldId id="263" r:id="rId12"/>
    <p:sldId id="319" r:id="rId13"/>
    <p:sldId id="266" r:id="rId14"/>
    <p:sldId id="268" r:id="rId15"/>
    <p:sldId id="269" r:id="rId16"/>
    <p:sldId id="270" r:id="rId17"/>
    <p:sldId id="271" r:id="rId18"/>
    <p:sldId id="272" r:id="rId19"/>
    <p:sldId id="267" r:id="rId20"/>
    <p:sldId id="322" r:id="rId21"/>
    <p:sldId id="276" r:id="rId22"/>
    <p:sldId id="274" r:id="rId23"/>
    <p:sldId id="275" r:id="rId24"/>
    <p:sldId id="320" r:id="rId25"/>
    <p:sldId id="316" r:id="rId26"/>
    <p:sldId id="277" r:id="rId27"/>
    <p:sldId id="278" r:id="rId28"/>
    <p:sldId id="279" r:id="rId29"/>
    <p:sldId id="317" r:id="rId30"/>
    <p:sldId id="318"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21"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ABC4DA-3312-4195-8F10-EBE29BE57C79}" type="datetimeFigureOut">
              <a:rPr lang="en-US" smtClean="0"/>
              <a:t>9/16/2015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DECDFF-6F52-464E-A5B5-80E2A85E6483}" type="slidenum">
              <a:rPr lang="en-US" smtClean="0"/>
              <a:t>‹#›</a:t>
            </a:fld>
            <a:endParaRPr lang="en-US"/>
          </a:p>
        </p:txBody>
      </p:sp>
    </p:spTree>
    <p:extLst>
      <p:ext uri="{BB962C8B-B14F-4D97-AF65-F5344CB8AC3E}">
        <p14:creationId xmlns:p14="http://schemas.microsoft.com/office/powerpoint/2010/main" val="4202544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DECDFF-6F52-464E-A5B5-80E2A85E6483}" type="slidenum">
              <a:rPr lang="en-US" smtClean="0"/>
              <a:t>33</a:t>
            </a:fld>
            <a:endParaRPr lang="en-US"/>
          </a:p>
        </p:txBody>
      </p:sp>
    </p:spTree>
    <p:extLst>
      <p:ext uri="{BB962C8B-B14F-4D97-AF65-F5344CB8AC3E}">
        <p14:creationId xmlns:p14="http://schemas.microsoft.com/office/powerpoint/2010/main" val="33350028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A0BEBF3-E225-4DE9-B97F-019FD4922EAB}" type="datetimeFigureOut">
              <a:rPr lang="en-US" smtClean="0"/>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BEBF3-E225-4DE9-B97F-019FD4922EAB}" type="datetimeFigureOut">
              <a:rPr lang="en-US" smtClean="0"/>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BEBF3-E225-4DE9-B97F-019FD4922EAB}" type="datetimeFigureOut">
              <a:rPr lang="en-US" smtClean="0"/>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9A0BEBF3-E225-4DE9-B97F-019FD4922EAB}" type="datetimeFigureOut">
              <a:rPr lang="en-US" smtClean="0"/>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0BEBF3-E225-4DE9-B97F-019FD4922EAB}" type="datetimeFigureOut">
              <a:rPr lang="en-US" smtClean="0"/>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A0BEBF3-E225-4DE9-B97F-019FD4922EAB}" type="datetimeFigureOut">
              <a:rPr lang="en-US" smtClean="0"/>
              <a:t>9/16/2015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A0BEBF3-E225-4DE9-B97F-019FD4922EAB}" type="datetimeFigureOut">
              <a:rPr lang="en-US" smtClean="0"/>
              <a:t>9/16/2015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A0BEBF3-E225-4DE9-B97F-019FD4922EAB}" type="datetimeFigureOut">
              <a:rPr lang="en-US" smtClean="0"/>
              <a:t>9/16/2015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0BEBF3-E225-4DE9-B97F-019FD4922EAB}" type="datetimeFigureOut">
              <a:rPr lang="en-US" smtClean="0"/>
              <a:t>9/16/2015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1pPr>
              <a:defRPr sz="1400"/>
            </a:lvl1pPr>
            <a:lvl2pPr>
              <a:defRPr sz="1200"/>
            </a:lvl2pPr>
            <a:lvl3pPr>
              <a:defRPr sz="1100"/>
            </a:lvl3pPr>
            <a:lvl4pPr>
              <a:defRPr sz="1050"/>
            </a:lvl4pPr>
            <a:lvl5pPr>
              <a:defRPr sz="105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0BEBF3-E225-4DE9-B97F-019FD4922EAB}" type="datetimeFigureOut">
              <a:rPr lang="en-US" smtClean="0"/>
              <a:t>9/16/2015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CD69B5-0520-4529-AECF-C87E3C60E4F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0BEBF3-E225-4DE9-B97F-019FD4922EAB}" type="datetimeFigureOut">
              <a:rPr lang="en-US" smtClean="0"/>
              <a:t>9/16/2015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CD69B5-0520-4529-AECF-C87E3C60E4F2}" type="slidenum">
              <a:rPr lang="en-US" smtClean="0"/>
              <a:t>‹#›</a:t>
            </a:fld>
            <a:endParaRPr lang="en-US"/>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en-US" smtClean="0"/>
              <a:t>Click icon to add picture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9A0BEBF3-E225-4DE9-B97F-019FD4922EAB}" type="datetimeFigureOut">
              <a:rPr lang="en-US" smtClean="0"/>
              <a:t>9/16/2015</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A9CD69B5-0520-4529-AECF-C87E3C60E4F2}" type="slidenum">
              <a:rPr lang="en-US" smtClean="0"/>
              <a:t>‹#›</a:t>
            </a:fld>
            <a:endParaRPr lang="en-US"/>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40" y="0"/>
            <a:ext cx="9251939" cy="6858000"/>
          </a:xfrm>
          <a:prstGeom prst="rect">
            <a:avLst/>
          </a:prstGeom>
        </p:spPr>
      </p:pic>
      <p:sp>
        <p:nvSpPr>
          <p:cNvPr id="2" name="Title 1"/>
          <p:cNvSpPr>
            <a:spLocks noGrp="1"/>
          </p:cNvSpPr>
          <p:nvPr>
            <p:ph type="ctrTitle"/>
          </p:nvPr>
        </p:nvSpPr>
        <p:spPr>
          <a:xfrm>
            <a:off x="1081519" y="4038600"/>
            <a:ext cx="7117180" cy="1165284"/>
          </a:xfrm>
        </p:spPr>
        <p:txBody>
          <a:bodyPr/>
          <a:lstStyle/>
          <a:p>
            <a:r>
              <a:rPr lang="en-US" sz="3600" b="1" u="sng" dirty="0" smtClean="0">
                <a:effectLst>
                  <a:outerShdw blurRad="38100" dist="38100" dir="2700000" algn="tl">
                    <a:srgbClr val="000000">
                      <a:alpha val="43137"/>
                    </a:srgbClr>
                  </a:outerShdw>
                </a:effectLst>
                <a:latin typeface="Monotype Corsiva" pitchFamily="66" charset="0"/>
                <a:cs typeface="Calibri" pitchFamily="34" charset="0"/>
              </a:rPr>
              <a:t>Forever Free: The Story of Emancipation &amp; Reconstruction in the United States</a:t>
            </a:r>
            <a:endParaRPr lang="en-US" sz="3600" b="1" u="sng" dirty="0">
              <a:effectLst>
                <a:outerShdw blurRad="38100" dist="38100" dir="2700000" algn="tl">
                  <a:srgbClr val="000000">
                    <a:alpha val="43137"/>
                  </a:srgbClr>
                </a:outerShdw>
              </a:effectLst>
              <a:latin typeface="Monotype Corsiva" pitchFamily="66" charset="0"/>
              <a:cs typeface="Calibri" pitchFamily="34" charset="0"/>
            </a:endParaRPr>
          </a:p>
        </p:txBody>
      </p:sp>
      <p:sp>
        <p:nvSpPr>
          <p:cNvPr id="3" name="Subtitle 2"/>
          <p:cNvSpPr>
            <a:spLocks noGrp="1"/>
          </p:cNvSpPr>
          <p:nvPr>
            <p:ph type="subTitle" idx="1"/>
          </p:nvPr>
        </p:nvSpPr>
        <p:spPr>
          <a:xfrm>
            <a:off x="1081519" y="5105400"/>
            <a:ext cx="7117180" cy="457200"/>
          </a:xfrm>
        </p:spPr>
        <p:txBody>
          <a:bodyPr>
            <a:normAutofit lnSpcReduction="10000"/>
          </a:bodyPr>
          <a:lstStyle/>
          <a:p>
            <a:r>
              <a:rPr lang="en-US" i="1" dirty="0">
                <a:solidFill>
                  <a:schemeClr val="tx1"/>
                </a:solidFill>
                <a:effectLst>
                  <a:outerShdw blurRad="38100" dist="38100" dir="2700000" algn="tl">
                    <a:srgbClr val="000000">
                      <a:alpha val="43137"/>
                    </a:srgbClr>
                  </a:outerShdw>
                </a:effectLst>
                <a:latin typeface="Aparajita" pitchFamily="34" charset="0"/>
                <a:cs typeface="Aparajita" pitchFamily="34" charset="0"/>
              </a:rPr>
              <a:t>By Eric </a:t>
            </a:r>
            <a:r>
              <a:rPr lang="en-US" i="1" dirty="0" err="1">
                <a:solidFill>
                  <a:schemeClr val="tx1"/>
                </a:solidFill>
                <a:effectLst>
                  <a:outerShdw blurRad="38100" dist="38100" dir="2700000" algn="tl">
                    <a:srgbClr val="000000">
                      <a:alpha val="43137"/>
                    </a:srgbClr>
                  </a:outerShdw>
                </a:effectLst>
                <a:latin typeface="Aparajita" pitchFamily="34" charset="0"/>
                <a:cs typeface="Aparajita" pitchFamily="34" charset="0"/>
              </a:rPr>
              <a:t>Foner</a:t>
            </a:r>
            <a:r>
              <a:rPr lang="en-US" i="1" dirty="0">
                <a:solidFill>
                  <a:schemeClr val="tx1"/>
                </a:solidFill>
                <a:effectLst>
                  <a:outerShdw blurRad="38100" dist="38100" dir="2700000" algn="tl">
                    <a:srgbClr val="000000">
                      <a:alpha val="43137"/>
                    </a:srgbClr>
                  </a:outerShdw>
                </a:effectLst>
                <a:latin typeface="Aparajita" pitchFamily="34" charset="0"/>
                <a:cs typeface="Aparajita" pitchFamily="34" charset="0"/>
              </a:rPr>
              <a:t>, with illustrations edited and commentary added by Joshua Brown</a:t>
            </a:r>
          </a:p>
          <a:p>
            <a:endParaRPr lang="en-US" dirty="0"/>
          </a:p>
        </p:txBody>
      </p:sp>
    </p:spTree>
    <p:extLst>
      <p:ext uri="{BB962C8B-B14F-4D97-AF65-F5344CB8AC3E}">
        <p14:creationId xmlns:p14="http://schemas.microsoft.com/office/powerpoint/2010/main" val="17130508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Calibri" pitchFamily="34" charset="0"/>
                <a:cs typeface="Calibri" pitchFamily="34" charset="0"/>
              </a:rPr>
              <a:t>W.E.B. </a:t>
            </a:r>
            <a:r>
              <a:rPr lang="en-US" dirty="0" err="1" smtClean="0">
                <a:latin typeface="Calibri" pitchFamily="34" charset="0"/>
                <a:cs typeface="Calibri" pitchFamily="34" charset="0"/>
              </a:rPr>
              <a:t>DuBois</a:t>
            </a:r>
            <a:r>
              <a:rPr lang="en-US" dirty="0" smtClean="0">
                <a:latin typeface="Calibri" pitchFamily="34" charset="0"/>
                <a:cs typeface="Calibri" pitchFamily="34" charset="0"/>
              </a:rPr>
              <a:t>: </a:t>
            </a:r>
            <a:r>
              <a:rPr lang="en-US" i="1" u="sng" dirty="0" smtClean="0">
                <a:latin typeface="Calibri" pitchFamily="34" charset="0"/>
                <a:cs typeface="Calibri" pitchFamily="34" charset="0"/>
              </a:rPr>
              <a:t>Black Reconstruction in America, 1860-1880</a:t>
            </a:r>
            <a:endParaRPr lang="en-US" i="1" u="sng" dirty="0">
              <a:latin typeface="Calibri" pitchFamily="34" charset="0"/>
              <a:cs typeface="Calibri" pitchFamily="34" charset="0"/>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09650" y="1854807"/>
            <a:ext cx="3471863" cy="3961185"/>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824491">
            <a:off x="5394163" y="1589027"/>
            <a:ext cx="3041240" cy="4722423"/>
          </a:xfrm>
        </p:spPr>
      </p:pic>
    </p:spTree>
    <p:extLst>
      <p:ext uri="{BB962C8B-B14F-4D97-AF65-F5344CB8AC3E}">
        <p14:creationId xmlns:p14="http://schemas.microsoft.com/office/powerpoint/2010/main" val="42763454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675724"/>
            <a:ext cx="7125113" cy="1381676"/>
          </a:xfrm>
        </p:spPr>
        <p:txBody>
          <a:bodyPr/>
          <a:lstStyle/>
          <a:p>
            <a:r>
              <a:rPr lang="en-US" sz="2400" dirty="0" smtClean="0">
                <a:latin typeface="Calibri" pitchFamily="34" charset="0"/>
                <a:cs typeface="Calibri" pitchFamily="34" charset="0"/>
              </a:rPr>
              <a:t>Setting the Record Straight: The Historian W.E.B. </a:t>
            </a:r>
            <a:r>
              <a:rPr lang="en-US" sz="2400" dirty="0" err="1" smtClean="0">
                <a:latin typeface="Calibri" pitchFamily="34" charset="0"/>
                <a:cs typeface="Calibri" pitchFamily="34" charset="0"/>
              </a:rPr>
              <a:t>DuBois</a:t>
            </a:r>
            <a:r>
              <a:rPr lang="en-US" sz="2400" dirty="0" smtClean="0">
                <a:latin typeface="Calibri" pitchFamily="34" charset="0"/>
                <a:cs typeface="Calibri" pitchFamily="34" charset="0"/>
              </a:rPr>
              <a:t>’ publication, </a:t>
            </a:r>
            <a:r>
              <a:rPr lang="en-US" sz="2400" i="1" u="sng" dirty="0" smtClean="0">
                <a:latin typeface="Calibri" pitchFamily="34" charset="0"/>
                <a:cs typeface="Calibri" pitchFamily="34" charset="0"/>
              </a:rPr>
              <a:t>Black Reconstruction in America </a:t>
            </a:r>
            <a:endParaRPr lang="en-US" sz="2400" i="1" u="sng" dirty="0">
              <a:latin typeface="Calibri" pitchFamily="34" charset="0"/>
              <a:cs typeface="Calibri" pitchFamily="34" charset="0"/>
            </a:endParaRPr>
          </a:p>
        </p:txBody>
      </p:sp>
      <p:sp>
        <p:nvSpPr>
          <p:cNvPr id="3" name="Content Placeholder 2"/>
          <p:cNvSpPr>
            <a:spLocks noGrp="1"/>
          </p:cNvSpPr>
          <p:nvPr>
            <p:ph idx="1"/>
          </p:nvPr>
        </p:nvSpPr>
        <p:spPr>
          <a:xfrm>
            <a:off x="1009443" y="1807361"/>
            <a:ext cx="7125112" cy="4212439"/>
          </a:xfrm>
        </p:spPr>
        <p:txBody>
          <a:bodyPr>
            <a:normAutofit lnSpcReduction="10000"/>
          </a:bodyPr>
          <a:lstStyle/>
          <a:p>
            <a:endParaRPr lang="en-US" dirty="0" smtClean="0"/>
          </a:p>
          <a:p>
            <a:r>
              <a:rPr lang="en-US" dirty="0" smtClean="0">
                <a:latin typeface="Calibri" pitchFamily="34" charset="0"/>
                <a:cs typeface="Calibri" pitchFamily="34" charset="0"/>
              </a:rPr>
              <a:t>W.E.B. </a:t>
            </a:r>
            <a:r>
              <a:rPr lang="en-US" dirty="0" err="1" smtClean="0">
                <a:latin typeface="Calibri" pitchFamily="34" charset="0"/>
                <a:cs typeface="Calibri" pitchFamily="34" charset="0"/>
              </a:rPr>
              <a:t>DuBois</a:t>
            </a:r>
            <a:r>
              <a:rPr lang="en-US" dirty="0" smtClean="0">
                <a:latin typeface="Calibri" pitchFamily="34" charset="0"/>
                <a:cs typeface="Calibri" pitchFamily="34" charset="0"/>
              </a:rPr>
              <a:t> – the historian – published </a:t>
            </a:r>
            <a:r>
              <a:rPr lang="en-US" i="1" u="sng" dirty="0" smtClean="0">
                <a:latin typeface="Calibri" pitchFamily="34" charset="0"/>
                <a:cs typeface="Calibri" pitchFamily="34" charset="0"/>
              </a:rPr>
              <a:t>Black Reconstruction in America</a:t>
            </a:r>
            <a:r>
              <a:rPr lang="en-US" dirty="0" smtClean="0">
                <a:latin typeface="Calibri" pitchFamily="34" charset="0"/>
                <a:cs typeface="Calibri" pitchFamily="34" charset="0"/>
              </a:rPr>
              <a:t> in 1935, a first attempt to set the record straight.   He is, of course, better known for co-founding the NAACP and his book, </a:t>
            </a:r>
            <a:r>
              <a:rPr lang="en-US" i="1" u="sng" dirty="0" smtClean="0">
                <a:latin typeface="Calibri" pitchFamily="34" charset="0"/>
                <a:cs typeface="Calibri" pitchFamily="34" charset="0"/>
              </a:rPr>
              <a:t>The Souls of Black Folk</a:t>
            </a:r>
            <a:r>
              <a:rPr lang="en-US" dirty="0" smtClean="0">
                <a:latin typeface="Calibri" pitchFamily="34" charset="0"/>
                <a:cs typeface="Calibri" pitchFamily="34" charset="0"/>
              </a:rPr>
              <a:t>. </a:t>
            </a:r>
          </a:p>
          <a:p>
            <a:r>
              <a:rPr lang="en-US" dirty="0" smtClean="0">
                <a:latin typeface="Calibri" pitchFamily="34" charset="0"/>
                <a:cs typeface="Calibri" pitchFamily="34" charset="0"/>
              </a:rPr>
              <a:t>His book, </a:t>
            </a:r>
            <a:r>
              <a:rPr lang="en-US" i="1" u="sng" dirty="0" smtClean="0">
                <a:latin typeface="Calibri" pitchFamily="34" charset="0"/>
                <a:cs typeface="Calibri" pitchFamily="34" charset="0"/>
              </a:rPr>
              <a:t>Black Reconstruction in America</a:t>
            </a:r>
            <a:r>
              <a:rPr lang="en-US" dirty="0" smtClean="0">
                <a:latin typeface="Calibri" pitchFamily="34" charset="0"/>
                <a:cs typeface="Calibri" pitchFamily="34" charset="0"/>
              </a:rPr>
              <a:t> is subtitled, “An essay toward a history of the part which black folk played in the attempt to reconstruct democracy in America.”   </a:t>
            </a:r>
          </a:p>
          <a:p>
            <a:r>
              <a:rPr lang="en-US" dirty="0" smtClean="0">
                <a:latin typeface="Calibri" pitchFamily="34" charset="0"/>
                <a:cs typeface="Calibri" pitchFamily="34" charset="0"/>
              </a:rPr>
              <a:t>Dubois finds the Reconstruction to be a “splendid failure” showing the </a:t>
            </a:r>
            <a:r>
              <a:rPr lang="en-US" i="1" dirty="0" smtClean="0">
                <a:latin typeface="Calibri" pitchFamily="34" charset="0"/>
                <a:cs typeface="Calibri" pitchFamily="34" charset="0"/>
              </a:rPr>
              <a:t>potential</a:t>
            </a:r>
            <a:r>
              <a:rPr lang="en-US" dirty="0" smtClean="0">
                <a:latin typeface="Calibri" pitchFamily="34" charset="0"/>
                <a:cs typeface="Calibri" pitchFamily="34" charset="0"/>
              </a:rPr>
              <a:t> of African-Americans to create a society which celebrates virtuous goals – although undermined by the power and force of racist whites of the era.  To </a:t>
            </a:r>
            <a:r>
              <a:rPr lang="en-US" dirty="0" err="1" smtClean="0">
                <a:latin typeface="Calibri" pitchFamily="34" charset="0"/>
                <a:cs typeface="Calibri" pitchFamily="34" charset="0"/>
              </a:rPr>
              <a:t>DuBois</a:t>
            </a:r>
            <a:r>
              <a:rPr lang="en-US" dirty="0" smtClean="0">
                <a:latin typeface="Calibri" pitchFamily="34" charset="0"/>
                <a:cs typeface="Calibri" pitchFamily="34" charset="0"/>
              </a:rPr>
              <a:t>, attempting to understand the Civil Rights struggle and the fight for the franchise was simply impossible without an understanding of the Reconstruction Period. </a:t>
            </a:r>
          </a:p>
          <a:p>
            <a:endParaRPr lang="en-US" dirty="0"/>
          </a:p>
        </p:txBody>
      </p:sp>
    </p:spTree>
    <p:extLst>
      <p:ext uri="{BB962C8B-B14F-4D97-AF65-F5344CB8AC3E}">
        <p14:creationId xmlns:p14="http://schemas.microsoft.com/office/powerpoint/2010/main" val="38014236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b="1" dirty="0" smtClean="0">
                <a:latin typeface="Monotype Corsiva" pitchFamily="66" charset="0"/>
              </a:rPr>
              <a:t>Part II.  Slavery in United States History: An Overview</a:t>
            </a:r>
            <a:endParaRPr lang="en-US" b="1" dirty="0">
              <a:latin typeface="Monotype Corsiva" pitchFamily="66" charset="0"/>
            </a:endParaRPr>
          </a:p>
        </p:txBody>
      </p:sp>
      <p:sp>
        <p:nvSpPr>
          <p:cNvPr id="5" name="Text Placeholder 4"/>
          <p:cNvSpPr>
            <a:spLocks noGrp="1"/>
          </p:cNvSpPr>
          <p:nvPr>
            <p:ph type="body" idx="1"/>
          </p:nvPr>
        </p:nvSpPr>
        <p:spPr/>
        <p:txBody>
          <a:bodyPr>
            <a:normAutofit/>
          </a:bodyPr>
          <a:lstStyle/>
          <a:p>
            <a:pPr algn="l"/>
            <a:r>
              <a:rPr lang="en-US" sz="2400" dirty="0" smtClean="0">
                <a:latin typeface="Monotype Corsiva" pitchFamily="66" charset="0"/>
                <a:cs typeface="Calibri" pitchFamily="34" charset="0"/>
              </a:rPr>
              <a:t>The Coexistence of Slavery and Liberty in an age of Individual Liberty and Representative Government</a:t>
            </a:r>
            <a:endParaRPr lang="en-US" sz="2400" dirty="0">
              <a:latin typeface="Monotype Corsiva" pitchFamily="66" charset="0"/>
              <a:cs typeface="Calibri"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152400"/>
            <a:ext cx="2186338" cy="35814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0" y="152401"/>
            <a:ext cx="4572000" cy="3498980"/>
          </a:xfrm>
          <a:prstGeom prst="rect">
            <a:avLst/>
          </a:prstGeom>
        </p:spPr>
      </p:pic>
    </p:spTree>
    <p:extLst>
      <p:ext uri="{BB962C8B-B14F-4D97-AF65-F5344CB8AC3E}">
        <p14:creationId xmlns:p14="http://schemas.microsoft.com/office/powerpoint/2010/main" val="25874041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b="1" dirty="0" smtClean="0">
                <a:latin typeface="Monotype Corsiva" pitchFamily="66" charset="0"/>
                <a:cs typeface="Calibri" pitchFamily="34" charset="0"/>
              </a:rPr>
              <a:t>Understanding Slavery as a Part of American History</a:t>
            </a:r>
            <a:endParaRPr lang="en-US" sz="4000" b="1" dirty="0">
              <a:latin typeface="Monotype Corsiva" pitchFamily="66" charset="0"/>
              <a:cs typeface="Calibri" pitchFamily="34" charset="0"/>
            </a:endParaRPr>
          </a:p>
        </p:txBody>
      </p:sp>
      <p:sp>
        <p:nvSpPr>
          <p:cNvPr id="3" name="Content Placeholder 2"/>
          <p:cNvSpPr>
            <a:spLocks noGrp="1"/>
          </p:cNvSpPr>
          <p:nvPr>
            <p:ph idx="1"/>
          </p:nvPr>
        </p:nvSpPr>
        <p:spPr>
          <a:xfrm>
            <a:off x="533400" y="1828800"/>
            <a:ext cx="7924800" cy="4648200"/>
          </a:xfrm>
        </p:spPr>
        <p:txBody>
          <a:bodyPr>
            <a:normAutofit fontScale="85000" lnSpcReduction="20000"/>
          </a:bodyPr>
          <a:lstStyle/>
          <a:p>
            <a:r>
              <a:rPr lang="en-US" dirty="0">
                <a:latin typeface="Calibri" pitchFamily="34" charset="0"/>
                <a:cs typeface="Calibri" pitchFamily="34" charset="0"/>
              </a:rPr>
              <a:t>Slavery was never simply accepted, and a desire to create a just society was present in African-American communities long before the Civil War brought Emancipation and an opportunity for freedom. </a:t>
            </a:r>
          </a:p>
          <a:p>
            <a:r>
              <a:rPr lang="en-US" dirty="0">
                <a:latin typeface="Calibri" pitchFamily="34" charset="0"/>
                <a:cs typeface="Calibri" pitchFamily="34" charset="0"/>
              </a:rPr>
              <a:t>Even under the slave system, African-Americans found ways to exercise their freedom and to protest their condition.  Slaves on the plantations slowed down their working pace, broke tools, and undermined the productivity of the plantation </a:t>
            </a:r>
            <a:r>
              <a:rPr lang="en-US" dirty="0" smtClean="0">
                <a:latin typeface="Calibri" pitchFamily="34" charset="0"/>
                <a:cs typeface="Calibri" pitchFamily="34" charset="0"/>
              </a:rPr>
              <a:t>to protest their condition of servitude.</a:t>
            </a:r>
            <a:endParaRPr lang="en-US" dirty="0">
              <a:latin typeface="Calibri" pitchFamily="34" charset="0"/>
              <a:cs typeface="Calibri" pitchFamily="34" charset="0"/>
            </a:endParaRPr>
          </a:p>
          <a:p>
            <a:r>
              <a:rPr lang="en-US" dirty="0" smtClean="0">
                <a:latin typeface="Calibri" pitchFamily="34" charset="0"/>
                <a:cs typeface="Calibri" pitchFamily="34" charset="0"/>
              </a:rPr>
              <a:t>Many </a:t>
            </a:r>
            <a:r>
              <a:rPr lang="en-US" dirty="0">
                <a:latin typeface="Calibri" pitchFamily="34" charset="0"/>
                <a:cs typeface="Calibri" pitchFamily="34" charset="0"/>
              </a:rPr>
              <a:t>slaves were allowed to work on their own plots of land during “free time.” Religious celebrations and a uniquely African American culture emerged on the plantation in this manner.  Slaves in urban areas frequently were able to acquire skills and make their own money in public markets – some were able to purchase their own freedom and establish profitable businesses in the process. </a:t>
            </a:r>
            <a:endParaRPr lang="en-US" dirty="0" smtClean="0">
              <a:latin typeface="Calibri" pitchFamily="34" charset="0"/>
              <a:cs typeface="Calibri" pitchFamily="34" charset="0"/>
            </a:endParaRPr>
          </a:p>
          <a:p>
            <a:r>
              <a:rPr lang="en-US" dirty="0" smtClean="0">
                <a:latin typeface="Calibri" pitchFamily="34" charset="0"/>
                <a:cs typeface="Calibri" pitchFamily="34" charset="0"/>
              </a:rPr>
              <a:t>Just as importantly, slavery was an ever-present political issue in the United States; </a:t>
            </a:r>
            <a:r>
              <a:rPr lang="en-US" i="1" u="sng" dirty="0" smtClean="0">
                <a:latin typeface="Calibri" pitchFamily="34" charset="0"/>
                <a:cs typeface="Calibri" pitchFamily="34" charset="0"/>
              </a:rPr>
              <a:t>it was always recognized as wrong and at odds with our basic values as a representative democracy</a:t>
            </a:r>
            <a:r>
              <a:rPr lang="en-US" dirty="0" smtClean="0">
                <a:latin typeface="Calibri" pitchFamily="34" charset="0"/>
                <a:cs typeface="Calibri" pitchFamily="34" charset="0"/>
              </a:rPr>
              <a:t>.  It was in opposition to our beliefs as articulated in the </a:t>
            </a:r>
            <a:r>
              <a:rPr lang="en-US" i="1" dirty="0" smtClean="0">
                <a:latin typeface="Calibri" pitchFamily="34" charset="0"/>
                <a:cs typeface="Calibri" pitchFamily="34" charset="0"/>
              </a:rPr>
              <a:t>Declaration of Independence</a:t>
            </a:r>
            <a:r>
              <a:rPr lang="en-US" dirty="0" smtClean="0">
                <a:latin typeface="Calibri" pitchFamily="34" charset="0"/>
                <a:cs typeface="Calibri" pitchFamily="34" charset="0"/>
              </a:rPr>
              <a:t>.  Even the Founding Fathers recoiled at the notion of slavery – leaving the word out of the Constitution despite many references to the violent system itself.   </a:t>
            </a:r>
          </a:p>
          <a:p>
            <a:r>
              <a:rPr lang="en-US" dirty="0" smtClean="0">
                <a:latin typeface="Calibri" pitchFamily="34" charset="0"/>
                <a:cs typeface="Calibri" pitchFamily="34" charset="0"/>
              </a:rPr>
              <a:t>Only after abolitionism began to target the institution for destruction did Southern advocates for slavery begin to taut slavery as a condition of servitude which projected a “positive good,” – calling African people to Christianity and greater productivity, the implication being that African people were lazy, and without exposure to religions.  Both were false premises. </a:t>
            </a:r>
            <a:endParaRPr lang="en-US" dirty="0">
              <a:latin typeface="Calibri" pitchFamily="34" charset="0"/>
              <a:cs typeface="Calibri" pitchFamily="34" charset="0"/>
            </a:endParaRPr>
          </a:p>
          <a:p>
            <a:pPr marL="0" indent="0">
              <a:buNone/>
            </a:pPr>
            <a:endParaRPr lang="en-US" dirty="0">
              <a:solidFill>
                <a:schemeClr val="accent6">
                  <a:lumMod val="50000"/>
                </a:schemeClr>
              </a:solidFill>
              <a:latin typeface="Calibri" pitchFamily="34" charset="0"/>
              <a:cs typeface="Calibri" pitchFamily="34" charset="0"/>
            </a:endParaRPr>
          </a:p>
        </p:txBody>
      </p:sp>
    </p:spTree>
    <p:extLst>
      <p:ext uri="{BB962C8B-B14F-4D97-AF65-F5344CB8AC3E}">
        <p14:creationId xmlns:p14="http://schemas.microsoft.com/office/powerpoint/2010/main" val="22656716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81000"/>
            <a:ext cx="2755692" cy="1185861"/>
          </a:xfrm>
        </p:spPr>
        <p:txBody>
          <a:bodyPr/>
          <a:lstStyle/>
          <a:p>
            <a:r>
              <a:rPr lang="en-US" sz="2800" b="1" dirty="0" smtClean="0">
                <a:latin typeface="Monotype Corsiva" pitchFamily="66" charset="0"/>
              </a:rPr>
              <a:t>George Washington and Slavery </a:t>
            </a:r>
            <a:endParaRPr lang="en-US" sz="2800" b="1" dirty="0">
              <a:latin typeface="Monotype Corsiva" pitchFamily="66"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73582" y="990600"/>
            <a:ext cx="5365653" cy="4413250"/>
          </a:xfrm>
        </p:spPr>
      </p:pic>
      <p:sp>
        <p:nvSpPr>
          <p:cNvPr id="6" name="Text Placeholder 5"/>
          <p:cNvSpPr>
            <a:spLocks noGrp="1"/>
          </p:cNvSpPr>
          <p:nvPr>
            <p:ph type="body" sz="half" idx="2"/>
          </p:nvPr>
        </p:nvSpPr>
        <p:spPr>
          <a:xfrm>
            <a:off x="228600" y="1600200"/>
            <a:ext cx="3124200" cy="4572000"/>
          </a:xfrm>
        </p:spPr>
        <p:txBody>
          <a:bodyPr>
            <a:normAutofit lnSpcReduction="10000"/>
          </a:bodyPr>
          <a:lstStyle/>
          <a:p>
            <a:r>
              <a:rPr lang="en-US" sz="1500" dirty="0">
                <a:latin typeface="Calibri" pitchFamily="34" charset="0"/>
                <a:cs typeface="Calibri" pitchFamily="34" charset="0"/>
              </a:rPr>
              <a:t>George Washington failed in many ways to articulate an anti-slavery stance during his lifetime.  He initially refused to allow slaves and free blacks to serve in the Continental Army; he presided over the Constitutional Convention which both protected and </a:t>
            </a:r>
            <a:r>
              <a:rPr lang="en-US" sz="1500" i="1" dirty="0">
                <a:latin typeface="Calibri" pitchFamily="34" charset="0"/>
                <a:cs typeface="Calibri" pitchFamily="34" charset="0"/>
              </a:rPr>
              <a:t>empowered </a:t>
            </a:r>
            <a:r>
              <a:rPr lang="en-US" sz="1500" dirty="0">
                <a:latin typeface="Calibri" pitchFamily="34" charset="0"/>
                <a:cs typeface="Calibri" pitchFamily="34" charset="0"/>
              </a:rPr>
              <a:t>slaveholders in the South; and he </a:t>
            </a:r>
            <a:r>
              <a:rPr lang="en-US" sz="1500" u="sng" dirty="0">
                <a:latin typeface="Calibri" pitchFamily="34" charset="0"/>
                <a:cs typeface="Calibri" pitchFamily="34" charset="0"/>
              </a:rPr>
              <a:t>OWNED</a:t>
            </a:r>
            <a:r>
              <a:rPr lang="en-US" sz="1500" dirty="0">
                <a:latin typeface="Calibri" pitchFamily="34" charset="0"/>
                <a:cs typeface="Calibri" pitchFamily="34" charset="0"/>
              </a:rPr>
              <a:t> slaves, which he kept even as he accepted the Presidency in 1789.  </a:t>
            </a:r>
            <a:r>
              <a:rPr lang="en-US" sz="1500" dirty="0" smtClean="0">
                <a:latin typeface="Calibri" pitchFamily="34" charset="0"/>
                <a:cs typeface="Calibri" pitchFamily="34" charset="0"/>
              </a:rPr>
              <a:t>The flaws of Washington are particularly manifest when it comes to the issue of slavery in America.  He </a:t>
            </a:r>
            <a:r>
              <a:rPr lang="en-US" sz="1500" dirty="0">
                <a:latin typeface="Calibri" pitchFamily="34" charset="0"/>
                <a:cs typeface="Calibri" pitchFamily="34" charset="0"/>
              </a:rPr>
              <a:t>did, however, </a:t>
            </a:r>
            <a:r>
              <a:rPr lang="en-US" sz="1500" dirty="0" smtClean="0">
                <a:latin typeface="Calibri" pitchFamily="34" charset="0"/>
                <a:cs typeface="Calibri" pitchFamily="34" charset="0"/>
              </a:rPr>
              <a:t>make provisions in his will to emancipate </a:t>
            </a:r>
            <a:r>
              <a:rPr lang="en-US" sz="1500" dirty="0">
                <a:latin typeface="Calibri" pitchFamily="34" charset="0"/>
                <a:cs typeface="Calibri" pitchFamily="34" charset="0"/>
              </a:rPr>
              <a:t>his slaves when his wife passed away. (She liberated them almost </a:t>
            </a:r>
            <a:r>
              <a:rPr lang="en-US" sz="1500" dirty="0" smtClean="0">
                <a:latin typeface="Calibri" pitchFamily="34" charset="0"/>
                <a:cs typeface="Calibri" pitchFamily="34" charset="0"/>
              </a:rPr>
              <a:t>immediately – fearing that slaves anxious for freedom may take </a:t>
            </a:r>
            <a:r>
              <a:rPr lang="en-US" sz="1500" i="1" u="sng" dirty="0" smtClean="0">
                <a:latin typeface="Calibri" pitchFamily="34" charset="0"/>
                <a:cs typeface="Calibri" pitchFamily="34" charset="0"/>
              </a:rPr>
              <a:t>her</a:t>
            </a:r>
            <a:r>
              <a:rPr lang="en-US" sz="1500" dirty="0" smtClean="0">
                <a:latin typeface="Calibri" pitchFamily="34" charset="0"/>
                <a:cs typeface="Calibri" pitchFamily="34" charset="0"/>
              </a:rPr>
              <a:t> life.)</a:t>
            </a:r>
            <a:endParaRPr lang="en-US" sz="1500" dirty="0">
              <a:latin typeface="Calibri" pitchFamily="34" charset="0"/>
              <a:cs typeface="Calibri" pitchFamily="34" charset="0"/>
            </a:endParaRPr>
          </a:p>
          <a:p>
            <a:endParaRPr lang="en-US" dirty="0"/>
          </a:p>
        </p:txBody>
      </p:sp>
      <p:sp>
        <p:nvSpPr>
          <p:cNvPr id="8" name="Rounded Rectangle 7"/>
          <p:cNvSpPr/>
          <p:nvPr/>
        </p:nvSpPr>
        <p:spPr>
          <a:xfrm>
            <a:off x="3352800" y="5562600"/>
            <a:ext cx="5334000" cy="685800"/>
          </a:xfrm>
          <a:prstGeom prst="round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i="1" dirty="0" smtClean="0">
                <a:solidFill>
                  <a:schemeClr val="bg1"/>
                </a:solidFill>
                <a:latin typeface="Calibri" pitchFamily="34" charset="0"/>
                <a:cs typeface="Calibri" pitchFamily="34" charset="0"/>
              </a:rPr>
              <a:t>At Mount Vernon, George Washington held hundreds of slaves which he kept even as he assumed the Presidency in 1789.   His wife eventually liberated them. </a:t>
            </a:r>
            <a:endParaRPr lang="en-US" sz="1400" i="1"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9593637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1"/>
            <a:ext cx="3212892" cy="1250948"/>
          </a:xfrm>
        </p:spPr>
        <p:txBody>
          <a:bodyPr/>
          <a:lstStyle/>
          <a:p>
            <a:r>
              <a:rPr lang="en-US" sz="3200" b="1" dirty="0" smtClean="0">
                <a:latin typeface="Monotype Corsiva" pitchFamily="66" charset="0"/>
                <a:cs typeface="Calibri" pitchFamily="34" charset="0"/>
              </a:rPr>
              <a:t>Thomas Jefferson and Slavery </a:t>
            </a:r>
            <a:endParaRPr lang="en-US" sz="3200" b="1" dirty="0">
              <a:latin typeface="Monotype Corsiva" pitchFamily="66" charset="0"/>
              <a:cs typeface="Calibri" pitchFamily="34"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0" y="533400"/>
            <a:ext cx="3529806" cy="4887424"/>
          </a:xfrm>
        </p:spPr>
      </p:pic>
      <p:sp>
        <p:nvSpPr>
          <p:cNvPr id="4" name="Text Placeholder 3"/>
          <p:cNvSpPr>
            <a:spLocks noGrp="1"/>
          </p:cNvSpPr>
          <p:nvPr>
            <p:ph type="body" sz="half" idx="2"/>
          </p:nvPr>
        </p:nvSpPr>
        <p:spPr>
          <a:xfrm>
            <a:off x="381000" y="1631949"/>
            <a:ext cx="3581400" cy="4229099"/>
          </a:xfrm>
        </p:spPr>
        <p:txBody>
          <a:bodyPr>
            <a:noAutofit/>
          </a:bodyPr>
          <a:lstStyle/>
          <a:p>
            <a:r>
              <a:rPr lang="en-US" sz="1600" dirty="0" smtClean="0">
                <a:latin typeface="Calibri" pitchFamily="34" charset="0"/>
                <a:cs typeface="Calibri" pitchFamily="34" charset="0"/>
              </a:rPr>
              <a:t>Thomas Jefferson</a:t>
            </a:r>
            <a:r>
              <a:rPr lang="en-US" sz="1600" dirty="0">
                <a:latin typeface="Calibri" pitchFamily="34" charset="0"/>
                <a:cs typeface="Calibri" pitchFamily="34" charset="0"/>
              </a:rPr>
              <a:t>, author of the </a:t>
            </a:r>
            <a:r>
              <a:rPr lang="en-US" sz="1600" i="1" dirty="0">
                <a:latin typeface="Calibri" pitchFamily="34" charset="0"/>
                <a:cs typeface="Calibri" pitchFamily="34" charset="0"/>
              </a:rPr>
              <a:t>Declaration of Independence</a:t>
            </a:r>
            <a:r>
              <a:rPr lang="en-US" sz="1600" dirty="0">
                <a:latin typeface="Calibri" pitchFamily="34" charset="0"/>
                <a:cs typeface="Calibri" pitchFamily="34" charset="0"/>
              </a:rPr>
              <a:t>, removed a passage from that document which criticized the British for maintaining slavery.  He held hundreds of slaves – even as President – and had </a:t>
            </a:r>
            <a:r>
              <a:rPr lang="en-US" sz="1600" dirty="0" smtClean="0">
                <a:latin typeface="Calibri" pitchFamily="34" charset="0"/>
                <a:cs typeface="Calibri" pitchFamily="34" charset="0"/>
              </a:rPr>
              <a:t>an affair </a:t>
            </a:r>
            <a:r>
              <a:rPr lang="en-US" sz="1600" dirty="0">
                <a:latin typeface="Calibri" pitchFamily="34" charset="0"/>
                <a:cs typeface="Calibri" pitchFamily="34" charset="0"/>
              </a:rPr>
              <a:t>with Sally </a:t>
            </a:r>
            <a:r>
              <a:rPr lang="en-US" sz="1600" dirty="0" err="1">
                <a:latin typeface="Calibri" pitchFamily="34" charset="0"/>
                <a:cs typeface="Calibri" pitchFamily="34" charset="0"/>
              </a:rPr>
              <a:t>Hemmings</a:t>
            </a:r>
            <a:r>
              <a:rPr lang="en-US" sz="1600" dirty="0">
                <a:latin typeface="Calibri" pitchFamily="34" charset="0"/>
                <a:cs typeface="Calibri" pitchFamily="34" charset="0"/>
              </a:rPr>
              <a:t>, a slave presumed to be the half-sister of his </a:t>
            </a:r>
            <a:r>
              <a:rPr lang="en-US" sz="1600" dirty="0" smtClean="0">
                <a:latin typeface="Calibri" pitchFamily="34" charset="0"/>
                <a:cs typeface="Calibri" pitchFamily="34" charset="0"/>
              </a:rPr>
              <a:t>late </a:t>
            </a:r>
            <a:r>
              <a:rPr lang="en-US" sz="1600" dirty="0">
                <a:latin typeface="Calibri" pitchFamily="34" charset="0"/>
                <a:cs typeface="Calibri" pitchFamily="34" charset="0"/>
              </a:rPr>
              <a:t>wife Martha.  </a:t>
            </a:r>
          </a:p>
          <a:p>
            <a:r>
              <a:rPr lang="en-US" sz="1600" dirty="0">
                <a:latin typeface="Calibri" pitchFamily="34" charset="0"/>
                <a:cs typeface="Calibri" pitchFamily="34" charset="0"/>
              </a:rPr>
              <a:t>Enslaved people, recognizing that the language of liberty applied to their own circumstances, used it in an effort to win their own liberty both during the Revolutionary </a:t>
            </a:r>
            <a:r>
              <a:rPr lang="en-US" sz="1600" dirty="0" smtClean="0">
                <a:latin typeface="Calibri" pitchFamily="34" charset="0"/>
                <a:cs typeface="Calibri" pitchFamily="34" charset="0"/>
              </a:rPr>
              <a:t>War period </a:t>
            </a:r>
            <a:r>
              <a:rPr lang="en-US" sz="1600" dirty="0">
                <a:latin typeface="Calibri" pitchFamily="34" charset="0"/>
                <a:cs typeface="Calibri" pitchFamily="34" charset="0"/>
              </a:rPr>
              <a:t>and afterwards. Consider, for example, the banner reading </a:t>
            </a:r>
            <a:r>
              <a:rPr lang="en-US" sz="1600" dirty="0" smtClean="0">
                <a:latin typeface="Calibri" pitchFamily="34" charset="0"/>
                <a:cs typeface="Calibri" pitchFamily="34" charset="0"/>
              </a:rPr>
              <a:t>“DEATH </a:t>
            </a:r>
            <a:r>
              <a:rPr lang="en-US" sz="1600" dirty="0">
                <a:latin typeface="Calibri" pitchFamily="34" charset="0"/>
                <a:cs typeface="Calibri" pitchFamily="34" charset="0"/>
              </a:rPr>
              <a:t>OR </a:t>
            </a:r>
            <a:r>
              <a:rPr lang="en-US" sz="1600" dirty="0" smtClean="0">
                <a:latin typeface="Calibri" pitchFamily="34" charset="0"/>
                <a:cs typeface="Calibri" pitchFamily="34" charset="0"/>
              </a:rPr>
              <a:t>LIBERTY” </a:t>
            </a:r>
            <a:r>
              <a:rPr lang="en-US" sz="1600" dirty="0">
                <a:latin typeface="Calibri" pitchFamily="34" charset="0"/>
                <a:cs typeface="Calibri" pitchFamily="34" charset="0"/>
              </a:rPr>
              <a:t>which </a:t>
            </a:r>
            <a:r>
              <a:rPr lang="en-US" sz="1600" dirty="0" smtClean="0">
                <a:latin typeface="Calibri" pitchFamily="34" charset="0"/>
                <a:cs typeface="Calibri" pitchFamily="34" charset="0"/>
              </a:rPr>
              <a:t>the slave Gabriel’s </a:t>
            </a:r>
            <a:r>
              <a:rPr lang="en-US" sz="1600" dirty="0">
                <a:latin typeface="Calibri" pitchFamily="34" charset="0"/>
                <a:cs typeface="Calibri" pitchFamily="34" charset="0"/>
              </a:rPr>
              <a:t>followers planned to carry in their failed rebellion of 1800 in Richmond, VA</a:t>
            </a:r>
            <a:r>
              <a:rPr lang="en-US" sz="1600" dirty="0" smtClean="0">
                <a:latin typeface="Calibri" pitchFamily="34" charset="0"/>
                <a:cs typeface="Calibri" pitchFamily="34" charset="0"/>
              </a:rPr>
              <a:t>.  </a:t>
            </a:r>
            <a:endParaRPr lang="en-US" sz="1600" dirty="0">
              <a:latin typeface="Calibri" pitchFamily="34" charset="0"/>
              <a:cs typeface="Calibri" pitchFamily="34" charset="0"/>
            </a:endParaRPr>
          </a:p>
          <a:p>
            <a:endParaRPr lang="en-US" sz="1600" dirty="0">
              <a:solidFill>
                <a:schemeClr val="bg1"/>
              </a:solidFill>
              <a:latin typeface="Calibri" pitchFamily="34" charset="0"/>
              <a:cs typeface="Calibri" pitchFamily="34" charset="0"/>
            </a:endParaRPr>
          </a:p>
        </p:txBody>
      </p:sp>
      <p:sp>
        <p:nvSpPr>
          <p:cNvPr id="6" name="Rounded Rectangle 5"/>
          <p:cNvSpPr/>
          <p:nvPr/>
        </p:nvSpPr>
        <p:spPr>
          <a:xfrm>
            <a:off x="4191000" y="5562600"/>
            <a:ext cx="4419600" cy="1143000"/>
          </a:xfrm>
          <a:prstGeom prst="roundRect">
            <a:avLst/>
          </a:prstGeom>
          <a:solidFill>
            <a:schemeClr val="tx1"/>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i="1" dirty="0" smtClean="0">
                <a:solidFill>
                  <a:schemeClr val="bg1"/>
                </a:solidFill>
                <a:latin typeface="Calibri" pitchFamily="34" charset="0"/>
                <a:cs typeface="Calibri" pitchFamily="34" charset="0"/>
              </a:rPr>
              <a:t>Jefferson often compared the hypocrisy of slavery to “holding a wolf by its ears” – he feared maintaining slavery but also feared ending it.</a:t>
            </a:r>
            <a:endParaRPr lang="en-US" sz="1600" i="1"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9781188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4400" b="1" dirty="0" smtClean="0">
                <a:latin typeface="Monotype Corsiva" pitchFamily="66" charset="0"/>
                <a:cs typeface="Calibri" pitchFamily="34" charset="0"/>
              </a:rPr>
              <a:t>Types of Slavery in America</a:t>
            </a:r>
            <a:endParaRPr lang="en-US" sz="4400" b="1" dirty="0">
              <a:latin typeface="Monotype Corsiva" pitchFamily="66" charset="0"/>
              <a:cs typeface="Calibri" pitchFamily="34" charset="0"/>
            </a:endParaRPr>
          </a:p>
        </p:txBody>
      </p:sp>
      <p:sp>
        <p:nvSpPr>
          <p:cNvPr id="6" name="Content Placeholder 5"/>
          <p:cNvSpPr>
            <a:spLocks noGrp="1"/>
          </p:cNvSpPr>
          <p:nvPr>
            <p:ph idx="1"/>
          </p:nvPr>
        </p:nvSpPr>
        <p:spPr/>
        <p:txBody>
          <a:bodyPr>
            <a:normAutofit/>
          </a:bodyPr>
          <a:lstStyle/>
          <a:p>
            <a:r>
              <a:rPr lang="en-US" sz="2000" dirty="0" smtClean="0">
                <a:latin typeface="Calibri" pitchFamily="34" charset="0"/>
                <a:cs typeface="Calibri" pitchFamily="34" charset="0"/>
              </a:rPr>
              <a:t>While most enslaved people were held on plantations and worked in agriculture, there were other occupations slaves held.</a:t>
            </a:r>
          </a:p>
          <a:p>
            <a:r>
              <a:rPr lang="en-US" sz="2000" dirty="0" smtClean="0">
                <a:latin typeface="Calibri" pitchFamily="34" charset="0"/>
                <a:cs typeface="Calibri" pitchFamily="34" charset="0"/>
              </a:rPr>
              <a:t>In urban areas, many of the enslaved worked in trades -  as blacksmiths, cart wrights, or butchers.  They were able to hire their own time in many regions – and did so profitably.  Some even managed to purchase their own freedom in due time.  </a:t>
            </a:r>
          </a:p>
          <a:p>
            <a:r>
              <a:rPr lang="en-US" sz="2000" dirty="0" smtClean="0">
                <a:latin typeface="Calibri" pitchFamily="34" charset="0"/>
                <a:cs typeface="Calibri" pitchFamily="34" charset="0"/>
              </a:rPr>
              <a:t>Time outside of work was used by enslaved people to tend their own private gardens, hire themselves for profit, and to establish their own cultural, religious, and social institutions. </a:t>
            </a:r>
            <a:endParaRPr lang="en-US" sz="2000" dirty="0">
              <a:latin typeface="Calibri" pitchFamily="34" charset="0"/>
              <a:cs typeface="Calibri" pitchFamily="34" charset="0"/>
            </a:endParaRPr>
          </a:p>
        </p:txBody>
      </p:sp>
    </p:spTree>
    <p:extLst>
      <p:ext uri="{BB962C8B-B14F-4D97-AF65-F5344CB8AC3E}">
        <p14:creationId xmlns:p14="http://schemas.microsoft.com/office/powerpoint/2010/main" val="10186891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304800"/>
            <a:ext cx="2660650" cy="1185861"/>
          </a:xfrm>
        </p:spPr>
        <p:txBody>
          <a:bodyPr/>
          <a:lstStyle/>
          <a:p>
            <a:r>
              <a:rPr lang="en-US" b="1" dirty="0" smtClean="0">
                <a:latin typeface="Monotype Corsiva" pitchFamily="66" charset="0"/>
                <a:cs typeface="Calibri" pitchFamily="34" charset="0"/>
              </a:rPr>
              <a:t>Slavery: A System Based Upon Violence</a:t>
            </a:r>
            <a:endParaRPr lang="en-US" b="1" dirty="0">
              <a:latin typeface="Monotype Corsiva" pitchFamily="66" charset="0"/>
              <a:cs typeface="Calibri" pitchFamily="34" charset="0"/>
            </a:endParaRPr>
          </a:p>
        </p:txBody>
      </p:sp>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33800" y="457200"/>
            <a:ext cx="4891169" cy="5637280"/>
          </a:xfrm>
        </p:spPr>
      </p:pic>
      <p:sp>
        <p:nvSpPr>
          <p:cNvPr id="6" name="Text Placeholder 5"/>
          <p:cNvSpPr>
            <a:spLocks noGrp="1"/>
          </p:cNvSpPr>
          <p:nvPr>
            <p:ph type="body" sz="half" idx="2"/>
          </p:nvPr>
        </p:nvSpPr>
        <p:spPr>
          <a:xfrm>
            <a:off x="228600" y="1631949"/>
            <a:ext cx="3429000" cy="4768851"/>
          </a:xfrm>
        </p:spPr>
        <p:txBody>
          <a:bodyPr>
            <a:noAutofit/>
          </a:bodyPr>
          <a:lstStyle/>
          <a:p>
            <a:r>
              <a:rPr lang="en-US" sz="1400" dirty="0" smtClean="0">
                <a:latin typeface="Calibri" pitchFamily="34" charset="0"/>
                <a:cs typeface="Calibri" pitchFamily="34" charset="0"/>
              </a:rPr>
              <a:t>It is often asked, “Why didn’t slaves fight back against their owners?” They did, of course.  Nevertheless, we tend to associated slavery with passive, harmonious, and orderly work.  Southern slave owners worked hard to maintain this image of slavery in the popular mind, and took pride in their own “paternalism.”  They viewed slaves as inferiors but also as dependents and usually sought to maintain a strict hierarchy on their plantations.  But ultimately, what kept slaves on the plantations doing work – what allowed plantation owners to sell children away from their mothers – what allowed overseers to whip and brutalize slaves – was violence.  Every slave understood that the master could take his or her life without any practical legal consequence. </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259155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2660650" cy="1185861"/>
          </a:xfrm>
        </p:spPr>
        <p:txBody>
          <a:bodyPr/>
          <a:lstStyle/>
          <a:p>
            <a:r>
              <a:rPr lang="en-US" sz="3600" b="1" dirty="0" smtClean="0">
                <a:latin typeface="Monotype Corsiva" pitchFamily="66" charset="0"/>
                <a:cs typeface="Calibri" pitchFamily="34" charset="0"/>
              </a:rPr>
              <a:t>Robert E. Lee – Slaveholder </a:t>
            </a:r>
            <a:endParaRPr lang="en-US" sz="3600" b="1" dirty="0">
              <a:latin typeface="Monotype Corsiva" pitchFamily="66" charset="0"/>
              <a:cs typeface="Calibri" pitchFamily="34" charset="0"/>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95800" y="937990"/>
            <a:ext cx="3276600" cy="4849368"/>
          </a:xfrm>
        </p:spPr>
      </p:pic>
      <p:sp>
        <p:nvSpPr>
          <p:cNvPr id="4" name="Text Placeholder 3"/>
          <p:cNvSpPr>
            <a:spLocks noGrp="1"/>
          </p:cNvSpPr>
          <p:nvPr>
            <p:ph type="body" sz="half" idx="2"/>
          </p:nvPr>
        </p:nvSpPr>
        <p:spPr>
          <a:xfrm>
            <a:off x="685800" y="1828800"/>
            <a:ext cx="3505200" cy="4540251"/>
          </a:xfrm>
        </p:spPr>
        <p:txBody>
          <a:bodyPr>
            <a:noAutofit/>
          </a:bodyPr>
          <a:lstStyle/>
          <a:p>
            <a:r>
              <a:rPr lang="en-US" sz="1500" dirty="0" smtClean="0">
                <a:latin typeface="Calibri" pitchFamily="34" charset="0"/>
                <a:cs typeface="Calibri" pitchFamily="34" charset="0"/>
              </a:rPr>
              <a:t>Defenders of slavery like Robert E. Lee contended that slaves were only suited to agricultural labor – that they were intellectually deficient, and that they were unable to acquire any great intellectual ability.  Some, like Lee, claimed that by enslaving African-Americans and their ancestors Americans had benefitted the enslaved because they had thereby brought them to Christianity.  They also claimed that slaves were treated better by their Southern owners than Northern industrial workers were by their bosses.  But enslaved men and women had no hope for social improvement under the slave system.  The race-based, hereditary system of slavery offered no end to their captivity – no amount of work or ability would result in freedom. </a:t>
            </a:r>
            <a:endParaRPr lang="en-US" sz="1500" dirty="0">
              <a:latin typeface="Calibri" pitchFamily="34" charset="0"/>
              <a:cs typeface="Calibri" pitchFamily="34" charset="0"/>
            </a:endParaRPr>
          </a:p>
        </p:txBody>
      </p:sp>
    </p:spTree>
    <p:extLst>
      <p:ext uri="{BB962C8B-B14F-4D97-AF65-F5344CB8AC3E}">
        <p14:creationId xmlns:p14="http://schemas.microsoft.com/office/powerpoint/2010/main" val="29098544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85800"/>
            <a:ext cx="7125113" cy="924475"/>
          </a:xfrm>
        </p:spPr>
        <p:txBody>
          <a:bodyPr/>
          <a:lstStyle/>
          <a:p>
            <a:pPr algn="ctr"/>
            <a:r>
              <a:rPr lang="en-US" b="1" dirty="0" smtClean="0">
                <a:latin typeface="Monotype Corsiva" pitchFamily="66" charset="0"/>
                <a:cs typeface="Calibri" pitchFamily="34" charset="0"/>
              </a:rPr>
              <a:t>Part III.  Slave Revolts, Uprisings, and the Polarization of the US over Slavery</a:t>
            </a:r>
            <a:endParaRPr lang="en-US" b="1" dirty="0">
              <a:latin typeface="Monotype Corsiva" pitchFamily="66" charset="0"/>
              <a:cs typeface="Calibri"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3600" y="1905000"/>
            <a:ext cx="4953000" cy="4371023"/>
          </a:xfrm>
        </p:spPr>
      </p:pic>
    </p:spTree>
    <p:extLst>
      <p:ext uri="{BB962C8B-B14F-4D97-AF65-F5344CB8AC3E}">
        <p14:creationId xmlns:p14="http://schemas.microsoft.com/office/powerpoint/2010/main" val="13877526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b="1" dirty="0" smtClean="0">
                <a:latin typeface="Monotype Corsiva" pitchFamily="66" charset="0"/>
                <a:cs typeface="Calibri" pitchFamily="34" charset="0"/>
              </a:rPr>
              <a:t>Part One</a:t>
            </a:r>
            <a:r>
              <a:rPr lang="en-US" b="1" dirty="0" smtClean="0">
                <a:latin typeface="Calibri" pitchFamily="34" charset="0"/>
                <a:cs typeface="Calibri" pitchFamily="34" charset="0"/>
              </a:rPr>
              <a:t>.  </a:t>
            </a:r>
            <a:r>
              <a:rPr lang="en-US" b="1" dirty="0" smtClean="0">
                <a:latin typeface="Monotype Corsiva" pitchFamily="66" charset="0"/>
                <a:cs typeface="Calibri" pitchFamily="34" charset="0"/>
              </a:rPr>
              <a:t>An Historiography of Reconstruction</a:t>
            </a:r>
            <a:endParaRPr lang="en-US" b="1" dirty="0">
              <a:latin typeface="Monotype Corsiva" pitchFamily="66" charset="0"/>
              <a:cs typeface="Calibri" pitchFamily="34" charset="0"/>
            </a:endParaRPr>
          </a:p>
        </p:txBody>
      </p:sp>
      <p:sp>
        <p:nvSpPr>
          <p:cNvPr id="5" name="Text Placeholder 4"/>
          <p:cNvSpPr>
            <a:spLocks noGrp="1"/>
          </p:cNvSpPr>
          <p:nvPr>
            <p:ph type="body" idx="1"/>
          </p:nvPr>
        </p:nvSpPr>
        <p:spPr/>
        <p:txBody>
          <a:bodyPr>
            <a:noAutofit/>
          </a:bodyPr>
          <a:lstStyle/>
          <a:p>
            <a:pPr algn="l"/>
            <a:r>
              <a:rPr lang="en-US" sz="3200" b="1" i="1" dirty="0" smtClean="0">
                <a:latin typeface="Aparajita" pitchFamily="34" charset="0"/>
                <a:cs typeface="Aparajita" pitchFamily="34" charset="0"/>
              </a:rPr>
              <a:t>How Everyday Americans Understood – and Understand – the Reconstruction, 1865 - 1877</a:t>
            </a:r>
            <a:endParaRPr lang="en-US" sz="3200" b="1" i="1" dirty="0">
              <a:latin typeface="Aparajita" pitchFamily="34" charset="0"/>
              <a:cs typeface="Aparajita"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600" y="457199"/>
            <a:ext cx="5181600" cy="3517011"/>
          </a:xfrm>
          <a:prstGeom prst="rect">
            <a:avLst/>
          </a:prstGeom>
        </p:spPr>
      </p:pic>
    </p:spTree>
    <p:extLst>
      <p:ext uri="{BB962C8B-B14F-4D97-AF65-F5344CB8AC3E}">
        <p14:creationId xmlns:p14="http://schemas.microsoft.com/office/powerpoint/2010/main" val="6939029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onotype Corsiva" panose="03010101010201010101" pitchFamily="66" charset="0"/>
              </a:rPr>
              <a:t>How many slave revolts took place?  </a:t>
            </a:r>
            <a:endParaRPr lang="en-US" dirty="0">
              <a:latin typeface="Monotype Corsiva" panose="03010101010201010101" pitchFamily="66" charset="0"/>
            </a:endParaRPr>
          </a:p>
        </p:txBody>
      </p:sp>
      <p:sp>
        <p:nvSpPr>
          <p:cNvPr id="4" name="Text Placeholder 3"/>
          <p:cNvSpPr>
            <a:spLocks noGrp="1"/>
          </p:cNvSpPr>
          <p:nvPr>
            <p:ph type="body" idx="1"/>
          </p:nvPr>
        </p:nvSpPr>
        <p:spPr/>
        <p:txBody>
          <a:bodyPr/>
          <a:lstStyle/>
          <a:p>
            <a:r>
              <a:rPr lang="en-US" dirty="0" smtClean="0">
                <a:latin typeface="Monotype Corsiva" panose="03010101010201010101" pitchFamily="66" charset="0"/>
              </a:rPr>
              <a:t>The </a:t>
            </a:r>
            <a:r>
              <a:rPr lang="en-US" dirty="0" err="1" smtClean="0">
                <a:latin typeface="Monotype Corsiva" panose="03010101010201010101" pitchFamily="66" charset="0"/>
              </a:rPr>
              <a:t>Stono</a:t>
            </a:r>
            <a:r>
              <a:rPr lang="en-US" dirty="0" smtClean="0">
                <a:latin typeface="Monotype Corsiva" panose="03010101010201010101" pitchFamily="66" charset="0"/>
              </a:rPr>
              <a:t> Rebellion, 1739</a:t>
            </a:r>
            <a:endParaRPr lang="en-US" dirty="0">
              <a:latin typeface="Monotype Corsiva" panose="03010101010201010101" pitchFamily="66" charset="0"/>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52921" y="2667000"/>
            <a:ext cx="3895940" cy="2590800"/>
          </a:xfrm>
        </p:spPr>
      </p:pic>
      <p:sp>
        <p:nvSpPr>
          <p:cNvPr id="5" name="Text Placeholder 4"/>
          <p:cNvSpPr>
            <a:spLocks noGrp="1"/>
          </p:cNvSpPr>
          <p:nvPr>
            <p:ph type="body" sz="quarter" idx="3"/>
          </p:nvPr>
        </p:nvSpPr>
        <p:spPr>
          <a:xfrm>
            <a:off x="4648200" y="1828800"/>
            <a:ext cx="3471275" cy="576262"/>
          </a:xfrm>
        </p:spPr>
        <p:txBody>
          <a:bodyPr/>
          <a:lstStyle/>
          <a:p>
            <a:r>
              <a:rPr lang="en-US" dirty="0" smtClean="0">
                <a:latin typeface="Monotype Corsiva" panose="03010101010201010101" pitchFamily="66" charset="0"/>
              </a:rPr>
              <a:t>Gabriel’s Revolt, 1800</a:t>
            </a:r>
            <a:endParaRPr lang="en-US" dirty="0">
              <a:latin typeface="Monotype Corsiva" panose="03010101010201010101" pitchFamily="66" charset="0"/>
            </a:endParaRPr>
          </a:p>
        </p:txBody>
      </p:sp>
      <p:pic>
        <p:nvPicPr>
          <p:cNvPr id="7" name="Content Placeholder 6"/>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p:pic>
    </p:spTree>
    <p:extLst>
      <p:ext uri="{BB962C8B-B14F-4D97-AF65-F5344CB8AC3E}">
        <p14:creationId xmlns:p14="http://schemas.microsoft.com/office/powerpoint/2010/main" val="41819362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3297953" cy="990600"/>
          </a:xfrm>
        </p:spPr>
        <p:txBody>
          <a:bodyPr>
            <a:normAutofit/>
          </a:bodyPr>
          <a:lstStyle/>
          <a:p>
            <a:r>
              <a:rPr lang="en-US" sz="2800" b="1" dirty="0" smtClean="0">
                <a:latin typeface="Monotype Corsiva" pitchFamily="66" charset="0"/>
              </a:rPr>
              <a:t>Denmark Vesey’s Conspiracy of 1822</a:t>
            </a:r>
            <a:endParaRPr lang="en-US" sz="2800" b="1" dirty="0">
              <a:latin typeface="Monotype Corsiva" pitchFamily="66" charset="0"/>
            </a:endParaRPr>
          </a:p>
        </p:txBody>
      </p:sp>
      <p:sp>
        <p:nvSpPr>
          <p:cNvPr id="5" name="Text Placeholder 4"/>
          <p:cNvSpPr>
            <a:spLocks noGrp="1"/>
          </p:cNvSpPr>
          <p:nvPr>
            <p:ph type="body" sz="half" idx="2"/>
          </p:nvPr>
        </p:nvSpPr>
        <p:spPr>
          <a:xfrm>
            <a:off x="381000" y="1371600"/>
            <a:ext cx="3297954" cy="4953000"/>
          </a:xfrm>
        </p:spPr>
        <p:txBody>
          <a:bodyPr>
            <a:normAutofit lnSpcReduction="10000"/>
          </a:bodyPr>
          <a:lstStyle/>
          <a:p>
            <a:r>
              <a:rPr lang="en-US" dirty="0" smtClean="0"/>
              <a:t>Denmark Vesey, a free black of Charleston, South Carolina, who had once been the property of a slave ship owner, planned a major assault on the city’s slaveholding population in 1822.  Vesey, a man well-versed in the Bible and politically well-informed, had founded his own African Methodist Episcopalian (AME)Church.  When white leaders forbid and disbanded the AME Church, he conspired with as many as eight other men to organize a rebellion.  He hoped to organize thousands to rise up, slay local slave owners, destroy the city of Charleston, and then sail off from the port of Charleston to points in the Caribbean or in Africa.  Vesey, however, was informed on by one of his own conspirators.  When the plot was uncovered, scores were arrested and dozens of executions, including the hanging of Vesey, followed.  Vesey’s church was torn down, one brick at a time by the whites of Charleston, and anxiety prevailed in South Carolina.  </a:t>
            </a:r>
            <a:r>
              <a:rPr lang="en-US" dirty="0"/>
              <a:t>A</a:t>
            </a:r>
            <a:r>
              <a:rPr lang="en-US" dirty="0" smtClean="0"/>
              <a:t>fter all, Vesey had been a free man.  How much angrier and potentially dangerous must the enslaved population themselves be?</a:t>
            </a:r>
            <a:endParaRPr lang="en-US" dirty="0"/>
          </a:p>
        </p:txBody>
      </p:sp>
      <p:pic>
        <p:nvPicPr>
          <p:cNvPr id="7" name="Picture Placeholder 6"/>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5470" r="15470"/>
          <a:stretch>
            <a:fillRect/>
          </a:stretch>
        </p:blipFill>
        <p:spPr>
          <a:xfrm>
            <a:off x="4114800" y="685800"/>
            <a:ext cx="4724400" cy="5410200"/>
          </a:xfrm>
        </p:spPr>
      </p:pic>
    </p:spTree>
    <p:extLst>
      <p:ext uri="{BB962C8B-B14F-4D97-AF65-F5344CB8AC3E}">
        <p14:creationId xmlns:p14="http://schemas.microsoft.com/office/powerpoint/2010/main" val="42143660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534400" cy="1143000"/>
          </a:xfrm>
        </p:spPr>
        <p:txBody>
          <a:bodyPr/>
          <a:lstStyle/>
          <a:p>
            <a:pPr algn="ctr"/>
            <a:r>
              <a:rPr lang="en-US" b="1" dirty="0" smtClean="0">
                <a:solidFill>
                  <a:schemeClr val="accent6">
                    <a:lumMod val="50000"/>
                  </a:schemeClr>
                </a:solidFill>
                <a:latin typeface="Calibri" pitchFamily="34" charset="0"/>
                <a:cs typeface="Calibri" pitchFamily="34" charset="0"/>
              </a:rPr>
              <a:t/>
            </a:r>
            <a:br>
              <a:rPr lang="en-US" b="1" dirty="0" smtClean="0">
                <a:solidFill>
                  <a:schemeClr val="accent6">
                    <a:lumMod val="50000"/>
                  </a:schemeClr>
                </a:solidFill>
                <a:latin typeface="Calibri" pitchFamily="34" charset="0"/>
                <a:cs typeface="Calibri" pitchFamily="34" charset="0"/>
              </a:rPr>
            </a:br>
            <a:r>
              <a:rPr lang="en-US" b="1" dirty="0">
                <a:solidFill>
                  <a:schemeClr val="accent6">
                    <a:lumMod val="50000"/>
                  </a:schemeClr>
                </a:solidFill>
                <a:latin typeface="Calibri" pitchFamily="34" charset="0"/>
                <a:cs typeface="Calibri" pitchFamily="34" charset="0"/>
              </a:rPr>
              <a:t/>
            </a:r>
            <a:br>
              <a:rPr lang="en-US" b="1" dirty="0">
                <a:solidFill>
                  <a:schemeClr val="accent6">
                    <a:lumMod val="50000"/>
                  </a:schemeClr>
                </a:solidFill>
                <a:latin typeface="Calibri" pitchFamily="34" charset="0"/>
                <a:cs typeface="Calibri" pitchFamily="34" charset="0"/>
              </a:rPr>
            </a:br>
            <a:r>
              <a:rPr lang="en-US" b="1" dirty="0" smtClean="0">
                <a:solidFill>
                  <a:schemeClr val="accent6">
                    <a:lumMod val="50000"/>
                  </a:schemeClr>
                </a:solidFill>
                <a:latin typeface="Calibri" pitchFamily="34" charset="0"/>
                <a:cs typeface="Calibri" pitchFamily="34" charset="0"/>
              </a:rPr>
              <a:t/>
            </a:r>
            <a:br>
              <a:rPr lang="en-US" b="1" dirty="0" smtClean="0">
                <a:solidFill>
                  <a:schemeClr val="accent6">
                    <a:lumMod val="50000"/>
                  </a:schemeClr>
                </a:solidFill>
                <a:latin typeface="Calibri" pitchFamily="34" charset="0"/>
                <a:cs typeface="Calibri" pitchFamily="34" charset="0"/>
              </a:rPr>
            </a:br>
            <a:r>
              <a:rPr lang="en-US" b="1" dirty="0">
                <a:solidFill>
                  <a:schemeClr val="accent6">
                    <a:lumMod val="50000"/>
                  </a:schemeClr>
                </a:solidFill>
                <a:latin typeface="Calibri" pitchFamily="34" charset="0"/>
                <a:cs typeface="Calibri" pitchFamily="34" charset="0"/>
              </a:rPr>
              <a:t/>
            </a:r>
            <a:br>
              <a:rPr lang="en-US" b="1" dirty="0">
                <a:solidFill>
                  <a:schemeClr val="accent6">
                    <a:lumMod val="50000"/>
                  </a:schemeClr>
                </a:solidFill>
                <a:latin typeface="Calibri" pitchFamily="34" charset="0"/>
                <a:cs typeface="Calibri" pitchFamily="34" charset="0"/>
              </a:rPr>
            </a:br>
            <a:r>
              <a:rPr lang="en-US" b="1" dirty="0" smtClean="0">
                <a:solidFill>
                  <a:schemeClr val="accent6">
                    <a:lumMod val="50000"/>
                  </a:schemeClr>
                </a:solidFill>
                <a:latin typeface="Calibri" pitchFamily="34" charset="0"/>
                <a:cs typeface="Calibri" pitchFamily="34" charset="0"/>
              </a:rPr>
              <a:t/>
            </a:r>
            <a:br>
              <a:rPr lang="en-US" b="1" dirty="0" smtClean="0">
                <a:solidFill>
                  <a:schemeClr val="accent6">
                    <a:lumMod val="50000"/>
                  </a:schemeClr>
                </a:solidFill>
                <a:latin typeface="Calibri" pitchFamily="34" charset="0"/>
                <a:cs typeface="Calibri" pitchFamily="34" charset="0"/>
              </a:rPr>
            </a:br>
            <a:r>
              <a:rPr lang="en-US" b="1" dirty="0">
                <a:solidFill>
                  <a:schemeClr val="accent6">
                    <a:lumMod val="50000"/>
                  </a:schemeClr>
                </a:solidFill>
                <a:latin typeface="Calibri" pitchFamily="34" charset="0"/>
                <a:cs typeface="Calibri" pitchFamily="34" charset="0"/>
              </a:rPr>
              <a:t/>
            </a:r>
            <a:br>
              <a:rPr lang="en-US" b="1" dirty="0">
                <a:solidFill>
                  <a:schemeClr val="accent6">
                    <a:lumMod val="50000"/>
                  </a:schemeClr>
                </a:solidFill>
                <a:latin typeface="Calibri" pitchFamily="34" charset="0"/>
                <a:cs typeface="Calibri" pitchFamily="34" charset="0"/>
              </a:rPr>
            </a:br>
            <a:r>
              <a:rPr lang="en-US" b="1" dirty="0" smtClean="0">
                <a:solidFill>
                  <a:schemeClr val="accent6">
                    <a:lumMod val="50000"/>
                  </a:schemeClr>
                </a:solidFill>
                <a:latin typeface="Calibri" pitchFamily="34" charset="0"/>
                <a:cs typeface="Calibri" pitchFamily="34" charset="0"/>
              </a:rPr>
              <a:t/>
            </a:r>
            <a:br>
              <a:rPr lang="en-US" b="1" dirty="0" smtClean="0">
                <a:solidFill>
                  <a:schemeClr val="accent6">
                    <a:lumMod val="50000"/>
                  </a:schemeClr>
                </a:solidFill>
                <a:latin typeface="Calibri" pitchFamily="34" charset="0"/>
                <a:cs typeface="Calibri" pitchFamily="34" charset="0"/>
              </a:rPr>
            </a:br>
            <a:r>
              <a:rPr lang="en-US" b="1" dirty="0">
                <a:solidFill>
                  <a:schemeClr val="accent6">
                    <a:lumMod val="50000"/>
                  </a:schemeClr>
                </a:solidFill>
                <a:latin typeface="Calibri" pitchFamily="34" charset="0"/>
                <a:cs typeface="Calibri" pitchFamily="34" charset="0"/>
              </a:rPr>
              <a:t/>
            </a:r>
            <a:br>
              <a:rPr lang="en-US" b="1" dirty="0">
                <a:solidFill>
                  <a:schemeClr val="accent6">
                    <a:lumMod val="50000"/>
                  </a:schemeClr>
                </a:solidFill>
                <a:latin typeface="Calibri" pitchFamily="34" charset="0"/>
                <a:cs typeface="Calibri" pitchFamily="34" charset="0"/>
              </a:rPr>
            </a:br>
            <a:r>
              <a:rPr lang="en-US" sz="3000" b="1" u="sng" dirty="0" smtClean="0">
                <a:latin typeface="Lucida Calligraphy" pitchFamily="66" charset="0"/>
                <a:cs typeface="Calibri" pitchFamily="34" charset="0"/>
              </a:rPr>
              <a:t>Nat Turner’s Rebellion of 1830, Southampton, VA </a:t>
            </a:r>
            <a:endParaRPr lang="en-US" sz="3200" b="1" u="sng" dirty="0">
              <a:latin typeface="Lucida Calligraphy" pitchFamily="66" charset="0"/>
              <a:cs typeface="Calibri" pitchFamily="34"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76600" y="1524000"/>
            <a:ext cx="5715000" cy="4286250"/>
          </a:xfrm>
        </p:spPr>
      </p:pic>
      <p:sp>
        <p:nvSpPr>
          <p:cNvPr id="6" name="Text Placeholder 5"/>
          <p:cNvSpPr>
            <a:spLocks noGrp="1"/>
          </p:cNvSpPr>
          <p:nvPr>
            <p:ph type="body" sz="half" idx="2"/>
          </p:nvPr>
        </p:nvSpPr>
        <p:spPr>
          <a:xfrm>
            <a:off x="76200" y="1371600"/>
            <a:ext cx="3124200" cy="4800601"/>
          </a:xfrm>
        </p:spPr>
        <p:txBody>
          <a:bodyPr>
            <a:noAutofit/>
          </a:bodyPr>
          <a:lstStyle/>
          <a:p>
            <a:r>
              <a:rPr lang="en-US" sz="1500" dirty="0" smtClean="0">
                <a:latin typeface="Calibri" pitchFamily="34" charset="0"/>
                <a:cs typeface="Calibri" pitchFamily="34" charset="0"/>
              </a:rPr>
              <a:t>Nat Turner’s Rebellion wasn’t the first slave revolt.  </a:t>
            </a:r>
            <a:r>
              <a:rPr lang="en-US" sz="1500" dirty="0">
                <a:latin typeface="Calibri" pitchFamily="34" charset="0"/>
                <a:cs typeface="Calibri" pitchFamily="34" charset="0"/>
              </a:rPr>
              <a:t>H</a:t>
            </a:r>
            <a:r>
              <a:rPr lang="en-US" sz="1500" dirty="0" smtClean="0">
                <a:latin typeface="Calibri" pitchFamily="34" charset="0"/>
                <a:cs typeface="Calibri" pitchFamily="34" charset="0"/>
              </a:rPr>
              <a:t>undreds of revolts had taken place over the years – from the </a:t>
            </a:r>
            <a:r>
              <a:rPr lang="en-US" sz="1500" dirty="0" err="1" smtClean="0">
                <a:latin typeface="Calibri" pitchFamily="34" charset="0"/>
                <a:cs typeface="Calibri" pitchFamily="34" charset="0"/>
              </a:rPr>
              <a:t>Stono</a:t>
            </a:r>
            <a:r>
              <a:rPr lang="en-US" sz="1500" dirty="0" smtClean="0">
                <a:latin typeface="Calibri" pitchFamily="34" charset="0"/>
                <a:cs typeface="Calibri" pitchFamily="34" charset="0"/>
              </a:rPr>
              <a:t> Rebellion and Denmark Vesey’s uprising in South Carolina to the Gabriel’s Revolt in Richmond, Virginia in the year 1800.  In Haiti, a slave revolt against the French had even resulted in the an independent nation of former slaves.  But it was Nat Turner’s revolt that sent out alarm bells across the South.  The Southampton, Virginia exhorter had organized a massacre – killing men, women, and children – and then escaped punishment for months.  When he was caught, he was hung, then skinned.  Virginian</a:t>
            </a:r>
            <a:r>
              <a:rPr lang="en-US" sz="1500" dirty="0">
                <a:latin typeface="Calibri" pitchFamily="34" charset="0"/>
                <a:cs typeface="Calibri" pitchFamily="34" charset="0"/>
              </a:rPr>
              <a:t>s</a:t>
            </a:r>
            <a:r>
              <a:rPr lang="en-US" sz="1500" dirty="0" smtClean="0">
                <a:latin typeface="Calibri" pitchFamily="34" charset="0"/>
                <a:cs typeface="Calibri" pitchFamily="34" charset="0"/>
              </a:rPr>
              <a:t> briefly considered ending the slave system, but instead chose to violently punish the conspirators and then create stricter laws controlling slavery. </a:t>
            </a:r>
            <a:endParaRPr lang="en-US" sz="1500" dirty="0">
              <a:latin typeface="Calibri" pitchFamily="34" charset="0"/>
              <a:cs typeface="Calibri" pitchFamily="34" charset="0"/>
            </a:endParaRPr>
          </a:p>
        </p:txBody>
      </p:sp>
    </p:spTree>
    <p:extLst>
      <p:ext uri="{BB962C8B-B14F-4D97-AF65-F5344CB8AC3E}">
        <p14:creationId xmlns:p14="http://schemas.microsoft.com/office/powerpoint/2010/main" val="15247209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2660650" cy="652461"/>
          </a:xfrm>
        </p:spPr>
        <p:txBody>
          <a:bodyPr/>
          <a:lstStyle/>
          <a:p>
            <a:r>
              <a:rPr lang="en-US" sz="2800" b="1" u="sng" dirty="0" smtClean="0">
                <a:latin typeface="Lucida Calligraphy" pitchFamily="66" charset="0"/>
              </a:rPr>
              <a:t>The Amistad </a:t>
            </a:r>
            <a:endParaRPr lang="en-US" sz="2800" b="1" u="sng" dirty="0">
              <a:latin typeface="Lucida Calligraphy" pitchFamily="66" charset="0"/>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038600" y="381000"/>
            <a:ext cx="4031759" cy="4824671"/>
          </a:xfrm>
        </p:spPr>
      </p:pic>
      <p:sp>
        <p:nvSpPr>
          <p:cNvPr id="4" name="Text Placeholder 3"/>
          <p:cNvSpPr>
            <a:spLocks noGrp="1"/>
          </p:cNvSpPr>
          <p:nvPr>
            <p:ph type="body" sz="half" idx="2"/>
          </p:nvPr>
        </p:nvSpPr>
        <p:spPr>
          <a:xfrm>
            <a:off x="228600" y="1371600"/>
            <a:ext cx="3810000" cy="3962400"/>
          </a:xfrm>
        </p:spPr>
        <p:txBody>
          <a:bodyPr>
            <a:noAutofit/>
          </a:bodyPr>
          <a:lstStyle/>
          <a:p>
            <a:r>
              <a:rPr lang="en-US" sz="1600" dirty="0" smtClean="0">
                <a:latin typeface="Calibri" pitchFamily="34" charset="0"/>
                <a:cs typeface="Calibri" pitchFamily="34" charset="0"/>
              </a:rPr>
              <a:t>In 1839, the enslaved people led by </a:t>
            </a:r>
            <a:r>
              <a:rPr lang="en-US" sz="1600" dirty="0" err="1" smtClean="0">
                <a:latin typeface="Calibri" pitchFamily="34" charset="0"/>
                <a:cs typeface="Calibri" pitchFamily="34" charset="0"/>
              </a:rPr>
              <a:t>Sengbeh</a:t>
            </a:r>
            <a:r>
              <a:rPr lang="en-US" sz="1600" dirty="0" smtClean="0">
                <a:latin typeface="Calibri" pitchFamily="34" charset="0"/>
                <a:cs typeface="Calibri" pitchFamily="34" charset="0"/>
              </a:rPr>
              <a:t> </a:t>
            </a:r>
            <a:r>
              <a:rPr lang="en-US" sz="1600" dirty="0" err="1" smtClean="0">
                <a:latin typeface="Calibri" pitchFamily="34" charset="0"/>
                <a:cs typeface="Calibri" pitchFamily="34" charset="0"/>
              </a:rPr>
              <a:t>Pieh</a:t>
            </a:r>
            <a:r>
              <a:rPr lang="en-US" sz="1600" dirty="0" smtClean="0">
                <a:latin typeface="Calibri" pitchFamily="34" charset="0"/>
                <a:cs typeface="Calibri" pitchFamily="34" charset="0"/>
              </a:rPr>
              <a:t> (Cinque) mutinied and took over the Spanish slave ship </a:t>
            </a:r>
            <a:r>
              <a:rPr lang="en-US" sz="1600" i="1" dirty="0" smtClean="0">
                <a:latin typeface="Calibri" pitchFamily="34" charset="0"/>
                <a:cs typeface="Calibri" pitchFamily="34" charset="0"/>
              </a:rPr>
              <a:t>Amistad</a:t>
            </a:r>
            <a:r>
              <a:rPr lang="en-US" sz="1600" dirty="0" smtClean="0">
                <a:latin typeface="Calibri" pitchFamily="34" charset="0"/>
                <a:cs typeface="Calibri" pitchFamily="34" charset="0"/>
              </a:rPr>
              <a:t>.  Although they demanded that the ship be returned to Sierra Leone in Africa, the captains of the vessel were able to cross the Atlantic by deceit, and the ship was taken over of the coast of New Haven, CT in 1839.  When the ship was impounded, the slaves on board were arrested and imprisoned as mutineers.  But former President John Quincy Adams, an abolitionist invested with a passion for the rights of man, represented the men in court and convinced an American judge to set the men at liberty. </a:t>
            </a:r>
            <a:endParaRPr lang="en-US" sz="1600" dirty="0">
              <a:latin typeface="Calibri" pitchFamily="34" charset="0"/>
              <a:cs typeface="Calibri" pitchFamily="34" charset="0"/>
            </a:endParaRPr>
          </a:p>
        </p:txBody>
      </p:sp>
      <p:sp>
        <p:nvSpPr>
          <p:cNvPr id="6" name="Rounded Rectangle 5"/>
          <p:cNvSpPr/>
          <p:nvPr/>
        </p:nvSpPr>
        <p:spPr>
          <a:xfrm>
            <a:off x="685800" y="5562600"/>
            <a:ext cx="8153400" cy="990600"/>
          </a:xfrm>
          <a:prstGeom prst="round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rPr>
              <a:t>Cinque, the leader of the mutiny onboard the slave vessel </a:t>
            </a:r>
            <a:r>
              <a:rPr lang="en-US" sz="1200" i="1" dirty="0" smtClean="0">
                <a:solidFill>
                  <a:schemeClr val="bg1"/>
                </a:solidFill>
              </a:rPr>
              <a:t>Amistad</a:t>
            </a:r>
            <a:r>
              <a:rPr lang="en-US" sz="1200" dirty="0" smtClean="0">
                <a:solidFill>
                  <a:schemeClr val="bg1"/>
                </a:solidFill>
              </a:rPr>
              <a:t>, was freed through the efforts of ex-President John Quincy Adams.  African-Americans who fought back against their enslavers were often executed, but this case shows how conscious Americans were of the violence within slavery – and the natural rights of men with which all enslaved people were  endowed by their creator.</a:t>
            </a:r>
            <a:endParaRPr lang="en-US" sz="1200" dirty="0">
              <a:solidFill>
                <a:schemeClr val="bg1"/>
              </a:solidFill>
            </a:endParaRPr>
          </a:p>
        </p:txBody>
      </p:sp>
    </p:spTree>
    <p:extLst>
      <p:ext uri="{BB962C8B-B14F-4D97-AF65-F5344CB8AC3E}">
        <p14:creationId xmlns:p14="http://schemas.microsoft.com/office/powerpoint/2010/main" val="33934901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US" b="1" dirty="0" smtClean="0">
                <a:latin typeface="Monotype Corsiva" pitchFamily="66" charset="0"/>
              </a:rPr>
              <a:t>Section IV.  The Antebellum Period : Engendering War</a:t>
            </a:r>
            <a:endParaRPr lang="en-US" b="1" dirty="0">
              <a:latin typeface="Monotype Corsiva" pitchFamily="66" charset="0"/>
            </a:endParaRPr>
          </a:p>
        </p:txBody>
      </p:sp>
      <p:sp>
        <p:nvSpPr>
          <p:cNvPr id="6" name="Text Placeholder 5"/>
          <p:cNvSpPr>
            <a:spLocks noGrp="1"/>
          </p:cNvSpPr>
          <p:nvPr>
            <p:ph type="body" idx="1"/>
          </p:nvPr>
        </p:nvSpPr>
        <p:spPr/>
        <p:txBody>
          <a:bodyPr>
            <a:normAutofit/>
          </a:bodyPr>
          <a:lstStyle/>
          <a:p>
            <a:pPr algn="l"/>
            <a:r>
              <a:rPr lang="en-US" sz="2400" dirty="0" smtClean="0">
                <a:latin typeface="Monotype Corsiva" pitchFamily="66" charset="0"/>
              </a:rPr>
              <a:t>How the United States was Polarized and Provoked into War over the Issue of Enslaved Men and Women</a:t>
            </a:r>
            <a:endParaRPr lang="en-US" sz="2400" dirty="0">
              <a:latin typeface="Monotype Corsiva" pitchFamily="66"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228600"/>
            <a:ext cx="5029200" cy="3349447"/>
          </a:xfrm>
          <a:prstGeom prst="rect">
            <a:avLst/>
          </a:prstGeom>
        </p:spPr>
      </p:pic>
    </p:spTree>
    <p:extLst>
      <p:ext uri="{BB962C8B-B14F-4D97-AF65-F5344CB8AC3E}">
        <p14:creationId xmlns:p14="http://schemas.microsoft.com/office/powerpoint/2010/main" val="14150053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2660650" cy="1185861"/>
          </a:xfrm>
        </p:spPr>
        <p:txBody>
          <a:bodyPr/>
          <a:lstStyle/>
          <a:p>
            <a:r>
              <a:rPr lang="en-US" sz="3600" b="1" dirty="0" smtClean="0">
                <a:latin typeface="Monotype Corsiva" pitchFamily="66" charset="0"/>
                <a:cs typeface="Calibri" pitchFamily="34" charset="0"/>
              </a:rPr>
              <a:t>James K. Polk </a:t>
            </a:r>
            <a:endParaRPr lang="en-US" sz="3600" b="1" dirty="0">
              <a:latin typeface="Monotype Corsiva" pitchFamily="66" charset="0"/>
              <a:cs typeface="Calibri" pitchFamily="34"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29200" y="1371600"/>
            <a:ext cx="3533775" cy="4505325"/>
          </a:xfrm>
        </p:spPr>
      </p:pic>
      <p:sp>
        <p:nvSpPr>
          <p:cNvPr id="4" name="Text Placeholder 3"/>
          <p:cNvSpPr>
            <a:spLocks noGrp="1"/>
          </p:cNvSpPr>
          <p:nvPr>
            <p:ph type="body" sz="half" idx="2"/>
          </p:nvPr>
        </p:nvSpPr>
        <p:spPr>
          <a:xfrm>
            <a:off x="381000" y="1371600"/>
            <a:ext cx="4343400" cy="4845051"/>
          </a:xfrm>
        </p:spPr>
        <p:txBody>
          <a:bodyPr>
            <a:normAutofit/>
          </a:bodyPr>
          <a:lstStyle/>
          <a:p>
            <a:r>
              <a:rPr lang="en-US" sz="1700" dirty="0" smtClean="0">
                <a:latin typeface="Calibri" pitchFamily="34" charset="0"/>
                <a:cs typeface="Calibri" pitchFamily="34" charset="0"/>
              </a:rPr>
              <a:t>According to historian Eric </a:t>
            </a:r>
            <a:r>
              <a:rPr lang="en-US" sz="1700" dirty="0" err="1" smtClean="0">
                <a:latin typeface="Calibri" pitchFamily="34" charset="0"/>
                <a:cs typeface="Calibri" pitchFamily="34" charset="0"/>
              </a:rPr>
              <a:t>Foner</a:t>
            </a:r>
            <a:r>
              <a:rPr lang="en-US" sz="1700" dirty="0" smtClean="0">
                <a:latin typeface="Calibri" pitchFamily="34" charset="0"/>
                <a:cs typeface="Calibri" pitchFamily="34" charset="0"/>
              </a:rPr>
              <a:t>, “At the cotton plantations in Tennessee and Mississippi owned by President James K. Polk, conditions were so brutal that only half the slave children lived to the age of fifteen.” Polk was the Speaker of the House who enforced a gag order on the slavery issue – refusing to allow even the discussion of abolitionism in his chamber of the Congress.  As President, he encouraged the provocation of the Mexican-American War in an effort to take California for the United States and to ensure that lands South of the Missouri Compromise Line were available for the expansion of slavery and the </a:t>
            </a:r>
            <a:r>
              <a:rPr lang="en-US" sz="1700" dirty="0" err="1" smtClean="0">
                <a:latin typeface="Calibri" pitchFamily="34" charset="0"/>
                <a:cs typeface="Calibri" pitchFamily="34" charset="0"/>
              </a:rPr>
              <a:t>acquisistion</a:t>
            </a:r>
            <a:r>
              <a:rPr lang="en-US" sz="1700" dirty="0" smtClean="0">
                <a:latin typeface="Calibri" pitchFamily="34" charset="0"/>
                <a:cs typeface="Calibri" pitchFamily="34" charset="0"/>
              </a:rPr>
              <a:t> of future slave states.  His brutal methods were typical of slaveholders in the Deep South.</a:t>
            </a:r>
            <a:endParaRPr lang="en-US" sz="1700" dirty="0">
              <a:latin typeface="Calibri" pitchFamily="34" charset="0"/>
              <a:cs typeface="Calibri" pitchFamily="34" charset="0"/>
            </a:endParaRPr>
          </a:p>
        </p:txBody>
      </p:sp>
    </p:spTree>
    <p:extLst>
      <p:ext uri="{BB962C8B-B14F-4D97-AF65-F5344CB8AC3E}">
        <p14:creationId xmlns:p14="http://schemas.microsoft.com/office/powerpoint/2010/main" val="4096494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90600"/>
            <a:ext cx="8534400" cy="641348"/>
          </a:xfrm>
        </p:spPr>
        <p:txBody>
          <a:bodyPr/>
          <a:lstStyle/>
          <a:p>
            <a:pPr algn="ctr"/>
            <a:r>
              <a:rPr lang="en-US" sz="3200" b="1" u="sng" dirty="0" smtClean="0">
                <a:latin typeface="Monotype Corsiva" pitchFamily="66" charset="0"/>
              </a:rPr>
              <a:t>James K. Polk, Texas, and the Mexican-American War</a:t>
            </a:r>
            <a:endParaRPr lang="en-US" sz="3200" b="1" u="sng" dirty="0">
              <a:latin typeface="Monotype Corsiva" pitchFamily="66"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7600" y="1905000"/>
            <a:ext cx="5248275" cy="3358895"/>
          </a:xfrm>
        </p:spPr>
      </p:pic>
      <p:sp>
        <p:nvSpPr>
          <p:cNvPr id="4" name="Text Placeholder 3"/>
          <p:cNvSpPr>
            <a:spLocks noGrp="1"/>
          </p:cNvSpPr>
          <p:nvPr>
            <p:ph type="body" sz="half" idx="2"/>
          </p:nvPr>
        </p:nvSpPr>
        <p:spPr>
          <a:xfrm>
            <a:off x="228600" y="1631949"/>
            <a:ext cx="3441492" cy="4229099"/>
          </a:xfrm>
        </p:spPr>
        <p:txBody>
          <a:bodyPr>
            <a:noAutofit/>
          </a:bodyPr>
          <a:lstStyle/>
          <a:p>
            <a:r>
              <a:rPr lang="en-US" sz="1400" dirty="0" smtClean="0">
                <a:latin typeface="Calibri" pitchFamily="34" charset="0"/>
                <a:cs typeface="Calibri" pitchFamily="34" charset="0"/>
              </a:rPr>
              <a:t>The United States of America annexed Texas in 1845, as President John Tyler left office and was replaced by the most expansionist President in our nation’s history, James K. Polk.  Having run on the posturing campaign motto “Fifty-Four Forty or Fight!”, a barb intended for English ears over the Oregon Country, Polk was soon embroiled in a dispute not with England, but with our neighbors to the South, in Mexico.  Desiring the resource rich land of California, Polk quickly provoked a war with the turmoil plagued Mexican nation, defeated their military, and demanded the concession of Mexico’s northwestern provinces.  The Mexican Cession of 1848 included California, as well as most of the American Southwest.  But the rapid expansion left Americans reeling and anxious over the future of slavery as pioneers and settlers went forth.</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37704861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152401"/>
            <a:ext cx="7123080" cy="762000"/>
          </a:xfrm>
        </p:spPr>
        <p:txBody>
          <a:bodyPr/>
          <a:lstStyle/>
          <a:p>
            <a:pPr algn="ctr"/>
            <a:r>
              <a:rPr lang="en-US" sz="4800" b="1" u="sng" dirty="0" smtClean="0">
                <a:latin typeface="Monotype Corsiva" pitchFamily="66" charset="0"/>
              </a:rPr>
              <a:t>The Compromise of 1850</a:t>
            </a:r>
            <a:endParaRPr lang="en-US" sz="4800" b="1" u="sng" dirty="0">
              <a:latin typeface="Monotype Corsiva" pitchFamily="66" charset="0"/>
            </a:endParaRPr>
          </a:p>
        </p:txBody>
      </p:sp>
      <p:sp>
        <p:nvSpPr>
          <p:cNvPr id="6" name="Text Placeholder 5"/>
          <p:cNvSpPr>
            <a:spLocks noGrp="1"/>
          </p:cNvSpPr>
          <p:nvPr>
            <p:ph sz="half" idx="1"/>
          </p:nvPr>
        </p:nvSpPr>
        <p:spPr>
          <a:xfrm>
            <a:off x="228601" y="990600"/>
            <a:ext cx="2895600" cy="5181599"/>
          </a:xfrm>
        </p:spPr>
        <p:txBody>
          <a:bodyPr>
            <a:normAutofit lnSpcReduction="10000"/>
          </a:bodyPr>
          <a:lstStyle/>
          <a:p>
            <a:pPr marL="0" indent="0" algn="ctr">
              <a:buNone/>
            </a:pPr>
            <a:r>
              <a:rPr lang="en-US" b="1" u="sng" dirty="0" smtClean="0">
                <a:latin typeface="Calibri" pitchFamily="34" charset="0"/>
                <a:cs typeface="Calibri" pitchFamily="34" charset="0"/>
              </a:rPr>
              <a:t>THE COMPROMISE</a:t>
            </a:r>
            <a:r>
              <a:rPr lang="en-US" b="1" dirty="0" smtClean="0">
                <a:latin typeface="Calibri" pitchFamily="34" charset="0"/>
                <a:cs typeface="Calibri" pitchFamily="34" charset="0"/>
              </a:rPr>
              <a:t>:</a:t>
            </a:r>
          </a:p>
          <a:p>
            <a:r>
              <a:rPr lang="en-US" dirty="0" smtClean="0">
                <a:latin typeface="Calibri" pitchFamily="34" charset="0"/>
                <a:cs typeface="Calibri" pitchFamily="34" charset="0"/>
              </a:rPr>
              <a:t>California entered the Union as a free state.</a:t>
            </a:r>
          </a:p>
          <a:p>
            <a:r>
              <a:rPr lang="en-US" dirty="0" smtClean="0">
                <a:latin typeface="Calibri" pitchFamily="34" charset="0"/>
                <a:cs typeface="Calibri" pitchFamily="34" charset="0"/>
              </a:rPr>
              <a:t>The slave trade was banned in Washington, D.C. </a:t>
            </a:r>
          </a:p>
          <a:p>
            <a:r>
              <a:rPr lang="en-US" dirty="0" smtClean="0">
                <a:latin typeface="Calibri" pitchFamily="34" charset="0"/>
                <a:cs typeface="Calibri" pitchFamily="34" charset="0"/>
              </a:rPr>
              <a:t>Popular Sovereignty would determine the future of slavery in Western Territories.</a:t>
            </a:r>
          </a:p>
          <a:p>
            <a:r>
              <a:rPr lang="en-US" dirty="0" smtClean="0">
                <a:latin typeface="Calibri" pitchFamily="34" charset="0"/>
                <a:cs typeface="Calibri" pitchFamily="34" charset="0"/>
              </a:rPr>
              <a:t>The Fugitive Slave Law was made stricter than ever, requiring Northerners to aid in the capture and return of runaway slaves from the South</a:t>
            </a:r>
            <a:r>
              <a:rPr lang="en-US" i="1" dirty="0" smtClean="0">
                <a:latin typeface="Calibri" pitchFamily="34" charset="0"/>
                <a:cs typeface="Calibri" pitchFamily="34" charset="0"/>
              </a:rPr>
              <a:t>. </a:t>
            </a:r>
            <a:endParaRPr lang="en-US" i="1" dirty="0">
              <a:latin typeface="Calibri" pitchFamily="34" charset="0"/>
              <a:cs typeface="Calibri" pitchFamily="34" charset="0"/>
            </a:endParaRPr>
          </a:p>
        </p:txBody>
      </p:sp>
      <p:pic>
        <p:nvPicPr>
          <p:cNvPr id="11" name="Content Placeholder 10"/>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254970" y="1752600"/>
            <a:ext cx="5595938" cy="3581400"/>
          </a:xfrm>
        </p:spPr>
      </p:pic>
    </p:spTree>
    <p:extLst>
      <p:ext uri="{BB962C8B-B14F-4D97-AF65-F5344CB8AC3E}">
        <p14:creationId xmlns:p14="http://schemas.microsoft.com/office/powerpoint/2010/main" val="15853641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446087"/>
            <a:ext cx="3441492" cy="1185861"/>
          </a:xfrm>
        </p:spPr>
        <p:txBody>
          <a:bodyPr/>
          <a:lstStyle/>
          <a:p>
            <a:r>
              <a:rPr lang="en-US" sz="2000" b="1" u="sng" dirty="0" smtClean="0">
                <a:latin typeface="Calibri" pitchFamily="34" charset="0"/>
                <a:cs typeface="Calibri" pitchFamily="34" charset="0"/>
              </a:rPr>
              <a:t>TIMELINE</a:t>
            </a:r>
            <a:r>
              <a:rPr lang="en-US" sz="2000" dirty="0" smtClean="0">
                <a:latin typeface="Calibri" pitchFamily="34" charset="0"/>
                <a:cs typeface="Calibri" pitchFamily="34" charset="0"/>
              </a:rPr>
              <a:t>: Events of the 1850s Polarize Americans over Slavery </a:t>
            </a:r>
            <a:endParaRPr lang="en-US" sz="2000" dirty="0">
              <a:latin typeface="Calibri" pitchFamily="34" charset="0"/>
              <a:cs typeface="Calibri" pitchFamily="34" charset="0"/>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77109">
            <a:off x="4303468" y="690620"/>
            <a:ext cx="4155737" cy="5344276"/>
          </a:xfrm>
        </p:spPr>
      </p:pic>
      <p:sp>
        <p:nvSpPr>
          <p:cNvPr id="7" name="Text Placeholder 6"/>
          <p:cNvSpPr>
            <a:spLocks noGrp="1"/>
          </p:cNvSpPr>
          <p:nvPr>
            <p:ph type="body" sz="half" idx="2"/>
          </p:nvPr>
        </p:nvSpPr>
        <p:spPr>
          <a:xfrm>
            <a:off x="152400" y="1600200"/>
            <a:ext cx="3441492" cy="4876800"/>
          </a:xfrm>
        </p:spPr>
        <p:txBody>
          <a:bodyPr>
            <a:normAutofit/>
          </a:bodyPr>
          <a:lstStyle/>
          <a:p>
            <a:endParaRPr lang="en-US" dirty="0" smtClean="0"/>
          </a:p>
          <a:p>
            <a:r>
              <a:rPr lang="en-US" sz="1400" b="1" u="sng" dirty="0" smtClean="0">
                <a:latin typeface="Calibri" pitchFamily="34" charset="0"/>
                <a:cs typeface="Calibri" pitchFamily="34" charset="0"/>
              </a:rPr>
              <a:t>1850</a:t>
            </a:r>
            <a:r>
              <a:rPr lang="en-US" sz="1400" dirty="0" smtClean="0">
                <a:latin typeface="Calibri" pitchFamily="34" charset="0"/>
                <a:cs typeface="Calibri" pitchFamily="34" charset="0"/>
              </a:rPr>
              <a:t> – The Compromise of 1850 left Southerners angry over the decline of their influence in the Congress – and doubtful that slavery would be extended into the West.  Northerners were equally outraged that they might be compelled to participate in the capture and return, indeed, the enslavement of runaway “property.” </a:t>
            </a:r>
          </a:p>
          <a:p>
            <a:r>
              <a:rPr lang="en-US" sz="1400" b="1" u="sng" dirty="0" smtClean="0">
                <a:latin typeface="Calibri" pitchFamily="34" charset="0"/>
                <a:cs typeface="Calibri" pitchFamily="34" charset="0"/>
              </a:rPr>
              <a:t>1852</a:t>
            </a:r>
            <a:r>
              <a:rPr lang="en-US" sz="1400" dirty="0" smtClean="0">
                <a:latin typeface="Calibri" pitchFamily="34" charset="0"/>
                <a:cs typeface="Calibri" pitchFamily="34" charset="0"/>
              </a:rPr>
              <a:t> – Harriet Beecher Stowe’s novel </a:t>
            </a:r>
            <a:r>
              <a:rPr lang="en-US" sz="1400" b="1" i="1" u="sng" dirty="0" smtClean="0">
                <a:latin typeface="Calibri" pitchFamily="34" charset="0"/>
                <a:cs typeface="Calibri" pitchFamily="34" charset="0"/>
              </a:rPr>
              <a:t>Uncle Tom’s Cabin</a:t>
            </a:r>
            <a:r>
              <a:rPr lang="en-US" sz="1400" dirty="0" smtClean="0">
                <a:latin typeface="Calibri" pitchFamily="34" charset="0"/>
                <a:cs typeface="Calibri" pitchFamily="34" charset="0"/>
              </a:rPr>
              <a:t> is published, enraging Southerners for it portrayal of slaveholders and eliciting great, passionate support for abolitionism among Northern readers. </a:t>
            </a:r>
          </a:p>
          <a:p>
            <a:r>
              <a:rPr lang="en-US" sz="1400" b="1" u="sng" dirty="0" smtClean="0">
                <a:latin typeface="Calibri" pitchFamily="34" charset="0"/>
                <a:cs typeface="Calibri" pitchFamily="34" charset="0"/>
              </a:rPr>
              <a:t>1854 </a:t>
            </a:r>
            <a:r>
              <a:rPr lang="en-US" sz="1400" b="1" dirty="0" smtClean="0">
                <a:latin typeface="Calibri" pitchFamily="34" charset="0"/>
                <a:cs typeface="Calibri" pitchFamily="34" charset="0"/>
              </a:rPr>
              <a:t>–</a:t>
            </a:r>
            <a:r>
              <a:rPr lang="en-US" sz="1400" dirty="0" smtClean="0">
                <a:latin typeface="Calibri" pitchFamily="34" charset="0"/>
                <a:cs typeface="Calibri" pitchFamily="34" charset="0"/>
              </a:rPr>
              <a:t> The Kansas-Nebraska Act resolves that popular sovereignty would determine the future of slavery in the west.  “Bleeding Kansas” a microcosm and fore-runner of the Civil War, breaks out in the Kansas Territory.</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2708862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2660650" cy="1185861"/>
          </a:xfrm>
        </p:spPr>
        <p:txBody>
          <a:bodyPr/>
          <a:lstStyle/>
          <a:p>
            <a:r>
              <a:rPr lang="en-US" sz="3600" b="1" dirty="0" smtClean="0">
                <a:latin typeface="Monotype Corsiva" pitchFamily="66" charset="0"/>
              </a:rPr>
              <a:t>The Dred Scott Case of 1857</a:t>
            </a:r>
            <a:endParaRPr lang="en-US" sz="3600" b="1" dirty="0">
              <a:latin typeface="Monotype Corsiva" pitchFamily="66"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97716" y="1447800"/>
            <a:ext cx="3740177" cy="4267200"/>
          </a:xfrm>
        </p:spPr>
      </p:pic>
      <p:sp>
        <p:nvSpPr>
          <p:cNvPr id="4" name="Text Placeholder 3"/>
          <p:cNvSpPr>
            <a:spLocks noGrp="1"/>
          </p:cNvSpPr>
          <p:nvPr>
            <p:ph type="body" sz="half" idx="2"/>
          </p:nvPr>
        </p:nvSpPr>
        <p:spPr>
          <a:xfrm>
            <a:off x="533400" y="1676400"/>
            <a:ext cx="3581400" cy="4692651"/>
          </a:xfrm>
        </p:spPr>
        <p:txBody>
          <a:bodyPr>
            <a:normAutofit/>
          </a:bodyPr>
          <a:lstStyle/>
          <a:p>
            <a:r>
              <a:rPr lang="en-US" sz="1600" dirty="0" smtClean="0">
                <a:latin typeface="Calibri" pitchFamily="34" charset="0"/>
                <a:cs typeface="Calibri" pitchFamily="34" charset="0"/>
              </a:rPr>
              <a:t>In the case of Dred Scott V. </a:t>
            </a:r>
            <a:r>
              <a:rPr lang="en-US" sz="1600" dirty="0" err="1" smtClean="0">
                <a:latin typeface="Calibri" pitchFamily="34" charset="0"/>
                <a:cs typeface="Calibri" pitchFamily="34" charset="0"/>
              </a:rPr>
              <a:t>Sandford</a:t>
            </a:r>
            <a:r>
              <a:rPr lang="en-US" sz="1600" dirty="0" smtClean="0">
                <a:latin typeface="Calibri" pitchFamily="34" charset="0"/>
                <a:cs typeface="Calibri" pitchFamily="34" charset="0"/>
              </a:rPr>
              <a:t>, the Supreme Court issued a ruling which essentially legalized slaver in every state in the Union.  While politicians considered the contentious issue of the expansion of slavery into the Western Territories, the Supreme Court unilaterally determined that the rights to private property of Southern slaveholders could not simply be waived when a he or she moved from one state in the Union to another.  Hence, if slaves legally owned by a citizen of a slaveholding state were moved to a “free state” – well, the free state did not have the legal right to seize – or free – his or her personal property: in this case, an enslaved person.</a:t>
            </a:r>
            <a:endParaRPr lang="en-US" sz="1600" dirty="0">
              <a:latin typeface="Calibri" pitchFamily="34" charset="0"/>
              <a:cs typeface="Calibri" pitchFamily="34" charset="0"/>
            </a:endParaRPr>
          </a:p>
        </p:txBody>
      </p:sp>
    </p:spTree>
    <p:extLst>
      <p:ext uri="{BB962C8B-B14F-4D97-AF65-F5344CB8AC3E}">
        <p14:creationId xmlns:p14="http://schemas.microsoft.com/office/powerpoint/2010/main" val="12085367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3810000" cy="1113254"/>
          </a:xfrm>
        </p:spPr>
        <p:txBody>
          <a:bodyPr>
            <a:noAutofit/>
          </a:bodyPr>
          <a:lstStyle/>
          <a:p>
            <a:r>
              <a:rPr lang="en-US" sz="4400" dirty="0">
                <a:latin typeface="Monotype Corsiva" pitchFamily="66" charset="0"/>
                <a:cs typeface="Calibri" pitchFamily="34" charset="0"/>
              </a:rPr>
              <a:t>Public Memory of Reconstruction</a:t>
            </a:r>
          </a:p>
        </p:txBody>
      </p:sp>
      <p:sp>
        <p:nvSpPr>
          <p:cNvPr id="4" name="Text Placeholder 3"/>
          <p:cNvSpPr>
            <a:spLocks noGrp="1"/>
          </p:cNvSpPr>
          <p:nvPr>
            <p:ph type="body" sz="half" idx="2"/>
          </p:nvPr>
        </p:nvSpPr>
        <p:spPr>
          <a:xfrm>
            <a:off x="533400" y="1752600"/>
            <a:ext cx="3755154" cy="4953000"/>
          </a:xfrm>
        </p:spPr>
        <p:txBody>
          <a:bodyPr>
            <a:normAutofit/>
          </a:bodyPr>
          <a:lstStyle/>
          <a:p>
            <a:r>
              <a:rPr lang="en-US" sz="1500" dirty="0">
                <a:latin typeface="Calibri" pitchFamily="34" charset="0"/>
                <a:cs typeface="Calibri" pitchFamily="34" charset="0"/>
              </a:rPr>
              <a:t>Rather than interpreting the Reconstruction Period as one during which African-Americans </a:t>
            </a:r>
            <a:r>
              <a:rPr lang="en-US" sz="1500" dirty="0" smtClean="0">
                <a:latin typeface="Calibri" pitchFamily="34" charset="0"/>
                <a:cs typeface="Calibri" pitchFamily="34" charset="0"/>
              </a:rPr>
              <a:t>won dignity and natural rights, </a:t>
            </a:r>
            <a:r>
              <a:rPr lang="en-US" sz="1500" dirty="0">
                <a:latin typeface="Calibri" pitchFamily="34" charset="0"/>
                <a:cs typeface="Calibri" pitchFamily="34" charset="0"/>
              </a:rPr>
              <a:t>the Reconstruction is often viewed as a “punishment” </a:t>
            </a:r>
            <a:r>
              <a:rPr lang="en-US" sz="1500" i="1" u="sng" dirty="0">
                <a:latin typeface="Calibri" pitchFamily="34" charset="0"/>
                <a:cs typeface="Calibri" pitchFamily="34" charset="0"/>
              </a:rPr>
              <a:t>inflicted</a:t>
            </a:r>
            <a:r>
              <a:rPr lang="en-US" sz="1500" dirty="0">
                <a:latin typeface="Calibri" pitchFamily="34" charset="0"/>
                <a:cs typeface="Calibri" pitchFamily="34" charset="0"/>
              </a:rPr>
              <a:t> upon </a:t>
            </a:r>
            <a:r>
              <a:rPr lang="en-US" sz="1500" dirty="0" smtClean="0">
                <a:latin typeface="Calibri" pitchFamily="34" charset="0"/>
                <a:cs typeface="Calibri" pitchFamily="34" charset="0"/>
              </a:rPr>
              <a:t>Southern whites by angry Northerners.   The “Radical” Republicans sought to grant liberty, citizenship, and voting rights to African-Americans – and many Southern whites considered this vindictive...  Blacks and “Carpetbagger” Northerners were allowed to establish tyrannical rule over the South with Union guns behind them – according to the popular  Southern memory.   Since most Southerners sought to preserve the slave system of social hierarchy after the war, the newly won freedom of former slaves was resented.  The Reconstruction is not remembered as a Civil Rights Movement, but as misrule by the “Radical Republicans.”</a:t>
            </a:r>
            <a:endParaRPr lang="en-US" sz="1500" dirty="0">
              <a:latin typeface="Calibri" pitchFamily="34" charset="0"/>
              <a:cs typeface="Calibri" pitchFamily="34" charset="0"/>
            </a:endParaRPr>
          </a:p>
          <a:p>
            <a:endParaRPr lang="en-US" dirty="0"/>
          </a:p>
        </p:txBody>
      </p:sp>
      <p:pic>
        <p:nvPicPr>
          <p:cNvPr id="6" name="Picture Placeholder 5"/>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6176" b="6176"/>
          <a:stretch>
            <a:fillRect/>
          </a:stretch>
        </p:blipFill>
        <p:spPr/>
      </p:pic>
    </p:spTree>
    <p:extLst>
      <p:ext uri="{BB962C8B-B14F-4D97-AF65-F5344CB8AC3E}">
        <p14:creationId xmlns:p14="http://schemas.microsoft.com/office/powerpoint/2010/main" val="33902305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latin typeface="Monotype Corsiva" pitchFamily="66" charset="0"/>
              </a:rPr>
              <a:t>Chief Justice Roger Taney</a:t>
            </a:r>
            <a:endParaRPr lang="en-US" sz="3600" b="1" dirty="0">
              <a:latin typeface="Monotype Corsiva" pitchFamily="66" charset="0"/>
            </a:endParaRPr>
          </a:p>
        </p:txBody>
      </p:sp>
      <p:sp>
        <p:nvSpPr>
          <p:cNvPr id="4" name="Text Placeholder 3"/>
          <p:cNvSpPr>
            <a:spLocks noGrp="1"/>
          </p:cNvSpPr>
          <p:nvPr>
            <p:ph type="body" sz="half" idx="2"/>
          </p:nvPr>
        </p:nvSpPr>
        <p:spPr>
          <a:xfrm>
            <a:off x="685800" y="1631949"/>
            <a:ext cx="3200400" cy="4616451"/>
          </a:xfrm>
        </p:spPr>
        <p:txBody>
          <a:bodyPr>
            <a:noAutofit/>
          </a:bodyPr>
          <a:lstStyle/>
          <a:p>
            <a:r>
              <a:rPr lang="en-US" sz="1600" dirty="0" smtClean="0">
                <a:latin typeface="Calibri" pitchFamily="34" charset="0"/>
                <a:cs typeface="Calibri" pitchFamily="34" charset="0"/>
              </a:rPr>
              <a:t>In his ruling, Chief Justice Roger Taney determined that enslaved African-Americans – and indeed, even </a:t>
            </a:r>
            <a:r>
              <a:rPr lang="en-US" sz="1600" dirty="0">
                <a:latin typeface="Calibri" pitchFamily="34" charset="0"/>
                <a:cs typeface="Calibri" pitchFamily="34" charset="0"/>
              </a:rPr>
              <a:t>free blacks – “had no rights which the white man was bound to respect; and that the negro might justly and lawfully be reduced to slavery for his benefit. He was bought and sold and treated as an ordinary article of merchandise and traffic, whenever profit could be made by it." </a:t>
            </a:r>
            <a:endParaRPr lang="en-US" sz="1600" dirty="0" smtClean="0">
              <a:latin typeface="Calibri" pitchFamily="34" charset="0"/>
              <a:cs typeface="Calibri" pitchFamily="34" charset="0"/>
            </a:endParaRPr>
          </a:p>
          <a:p>
            <a:r>
              <a:rPr lang="en-US" sz="1600" dirty="0" smtClean="0">
                <a:latin typeface="Calibri" pitchFamily="34" charset="0"/>
                <a:cs typeface="Calibri" pitchFamily="34" charset="0"/>
              </a:rPr>
              <a:t>Taney’s ruling was met with outrage and defiance on the part of abolitionists, who redoubled their efforts to undermine the Fugitive Slave Law and forbid the expansion </a:t>
            </a:r>
            <a:r>
              <a:rPr lang="en-US" sz="1600" dirty="0" smtClean="0">
                <a:solidFill>
                  <a:schemeClr val="bg1"/>
                </a:solidFill>
                <a:latin typeface="Calibri" pitchFamily="34" charset="0"/>
                <a:cs typeface="Calibri" pitchFamily="34" charset="0"/>
              </a:rPr>
              <a:t>of slavery into the West.</a:t>
            </a:r>
            <a:r>
              <a:rPr lang="en-US" sz="1600" dirty="0">
                <a:solidFill>
                  <a:schemeClr val="bg1"/>
                </a:solidFill>
                <a:latin typeface="Calibri" pitchFamily="34" charset="0"/>
                <a:cs typeface="Calibri" pitchFamily="34" charset="0"/>
              </a:rPr>
              <a:t/>
            </a:r>
            <a:br>
              <a:rPr lang="en-US" sz="1600" dirty="0">
                <a:solidFill>
                  <a:schemeClr val="bg1"/>
                </a:solidFill>
                <a:latin typeface="Calibri" pitchFamily="34" charset="0"/>
                <a:cs typeface="Calibri" pitchFamily="34" charset="0"/>
              </a:rPr>
            </a:br>
            <a:r>
              <a:rPr lang="en-US" sz="1600" dirty="0">
                <a:solidFill>
                  <a:schemeClr val="bg1"/>
                </a:solidFill>
                <a:latin typeface="Calibri" pitchFamily="34" charset="0"/>
                <a:cs typeface="Calibri" pitchFamily="34" charset="0"/>
              </a:rPr>
              <a:t/>
            </a:r>
            <a:br>
              <a:rPr lang="en-US" sz="1600" dirty="0">
                <a:solidFill>
                  <a:schemeClr val="bg1"/>
                </a:solidFill>
                <a:latin typeface="Calibri" pitchFamily="34" charset="0"/>
                <a:cs typeface="Calibri" pitchFamily="34" charset="0"/>
              </a:rPr>
            </a:br>
            <a:endParaRPr lang="en-US" sz="1600" dirty="0">
              <a:solidFill>
                <a:schemeClr val="bg1"/>
              </a:solidFill>
              <a:latin typeface="Calibri" pitchFamily="34" charset="0"/>
              <a:cs typeface="Calibri" pitchFamily="34" charset="0"/>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0" y="1143000"/>
            <a:ext cx="3803576" cy="4842602"/>
          </a:xfrm>
          <a:effectLst>
            <a:glow rad="228600">
              <a:schemeClr val="accent5">
                <a:satMod val="175000"/>
                <a:alpha val="40000"/>
              </a:schemeClr>
            </a:glow>
          </a:effectLst>
        </p:spPr>
      </p:pic>
    </p:spTree>
    <p:extLst>
      <p:ext uri="{BB962C8B-B14F-4D97-AF65-F5344CB8AC3E}">
        <p14:creationId xmlns:p14="http://schemas.microsoft.com/office/powerpoint/2010/main" val="9519568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46087"/>
            <a:ext cx="3517692" cy="1185861"/>
          </a:xfrm>
        </p:spPr>
        <p:txBody>
          <a:bodyPr/>
          <a:lstStyle/>
          <a:p>
            <a:r>
              <a:rPr lang="en-US" sz="2800" b="1" dirty="0" smtClean="0">
                <a:latin typeface="Monotype Corsiva" pitchFamily="66" charset="0"/>
              </a:rPr>
              <a:t>John Brown’s Raid on Harper’s Ferry, VA</a:t>
            </a:r>
            <a:endParaRPr lang="en-US" sz="2800" b="1" dirty="0">
              <a:latin typeface="Monotype Corsiva" pitchFamily="66"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06838" y="762794"/>
            <a:ext cx="4786246" cy="5485606"/>
          </a:xfrm>
        </p:spPr>
      </p:pic>
      <p:sp>
        <p:nvSpPr>
          <p:cNvPr id="4" name="Text Placeholder 3"/>
          <p:cNvSpPr>
            <a:spLocks noGrp="1"/>
          </p:cNvSpPr>
          <p:nvPr>
            <p:ph type="body" sz="half" idx="2"/>
          </p:nvPr>
        </p:nvSpPr>
        <p:spPr>
          <a:xfrm>
            <a:off x="76200" y="1631949"/>
            <a:ext cx="3593892" cy="4768851"/>
          </a:xfrm>
        </p:spPr>
        <p:txBody>
          <a:bodyPr>
            <a:normAutofit lnSpcReduction="10000"/>
          </a:bodyPr>
          <a:lstStyle/>
          <a:p>
            <a:r>
              <a:rPr lang="en-US" sz="1500" dirty="0" smtClean="0">
                <a:latin typeface="Calibri" pitchFamily="34" charset="0"/>
                <a:cs typeface="Calibri" pitchFamily="34" charset="0"/>
              </a:rPr>
              <a:t>In 1858, radical abolitionist John Brown and a handful of his followers marched into Harper’s Ferry, VA intending to provoke a slave rebellion on a massive scale.  Brown was a veteran of the fighting in Pottawatomie Creek in Kansas, and had devoted his live to the destruction of slavery.  He vowed to purge the land of the sin of slavery with blood, if necessary.  Although the uprising in Harper’s Ferry was quickly put down, the South was nonplussed by the event.  A white man had led slaves into battle, openly advocating murder, revolution, and bloodshed.  And what was worse in the eyes of most Southerners, Brown was considered a hero by many Northern abolitionists, from Frederick Douglas to Ralph Waldo Emerson, to William Lloyd Garrison.  Depictions of Brown as a martyr and hero were inexplicable to those who favored slavery, yet, they persisted</a:t>
            </a:r>
            <a:r>
              <a:rPr lang="en-US" dirty="0" smtClean="0">
                <a:latin typeface="Calibri" pitchFamily="34" charset="0"/>
                <a:cs typeface="Calibri" pitchFamily="34" charset="0"/>
              </a:rPr>
              <a:t>. </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6310545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b="1" dirty="0" smtClean="0">
                <a:latin typeface="Monotype Corsiva" pitchFamily="66" charset="0"/>
              </a:rPr>
              <a:t>Part V.  The Civil War and African-Americans Emancipation</a:t>
            </a:r>
            <a:endParaRPr lang="en-US" b="1" dirty="0">
              <a:latin typeface="Monotype Corsiva" pitchFamily="66" charset="0"/>
            </a:endParaRPr>
          </a:p>
        </p:txBody>
      </p:sp>
      <p:sp>
        <p:nvSpPr>
          <p:cNvPr id="6" name="Subtitle 5"/>
          <p:cNvSpPr>
            <a:spLocks noGrp="1"/>
          </p:cNvSpPr>
          <p:nvPr>
            <p:ph type="subTitle" idx="1"/>
          </p:nvPr>
        </p:nvSpPr>
        <p:spPr/>
        <p:txBody>
          <a:bodyPr>
            <a:normAutofit/>
          </a:bodyPr>
          <a:lstStyle/>
          <a:p>
            <a:r>
              <a:rPr lang="en-US" sz="2400" dirty="0" smtClean="0">
                <a:solidFill>
                  <a:schemeClr val="tx1"/>
                </a:solidFill>
                <a:latin typeface="Monotype Corsiva" pitchFamily="66" charset="0"/>
                <a:cs typeface="Calibri" pitchFamily="34" charset="0"/>
              </a:rPr>
              <a:t>How African-Americans Liberated Themselves During the Course of the United States Fratricidal War</a:t>
            </a:r>
            <a:endParaRPr lang="en-US" sz="2400" dirty="0">
              <a:solidFill>
                <a:schemeClr val="tx1"/>
              </a:solidFill>
              <a:latin typeface="Monotype Corsiva" pitchFamily="66" charset="0"/>
              <a:cs typeface="Calibri"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400" y="381000"/>
            <a:ext cx="3810000" cy="2844967"/>
          </a:xfrm>
          <a:prstGeom prst="rect">
            <a:avLst/>
          </a:prstGeom>
        </p:spPr>
      </p:pic>
    </p:spTree>
    <p:extLst>
      <p:ext uri="{BB962C8B-B14F-4D97-AF65-F5344CB8AC3E}">
        <p14:creationId xmlns:p14="http://schemas.microsoft.com/office/powerpoint/2010/main" val="11702804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446087"/>
            <a:ext cx="3352800" cy="1185861"/>
          </a:xfrm>
        </p:spPr>
        <p:txBody>
          <a:bodyPr/>
          <a:lstStyle/>
          <a:p>
            <a:pPr algn="ctr"/>
            <a:r>
              <a:rPr lang="en-US" sz="3600" b="1" dirty="0" smtClean="0">
                <a:latin typeface="Monotype Corsiva" pitchFamily="66" charset="0"/>
              </a:rPr>
              <a:t>The Goal of the Union, 1861</a:t>
            </a:r>
            <a:endParaRPr lang="en-US" sz="3600" b="1" dirty="0">
              <a:latin typeface="Monotype Corsiva" pitchFamily="66" charset="0"/>
            </a:endParaRPr>
          </a:p>
        </p:txBody>
      </p:sp>
      <p:pic>
        <p:nvPicPr>
          <p:cNvPr id="10" name="Content Placehold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181600" y="990600"/>
            <a:ext cx="3552825" cy="5324475"/>
          </a:xfrm>
        </p:spPr>
      </p:pic>
      <p:sp>
        <p:nvSpPr>
          <p:cNvPr id="9" name="Text Placeholder 8"/>
          <p:cNvSpPr>
            <a:spLocks noGrp="1"/>
          </p:cNvSpPr>
          <p:nvPr>
            <p:ph type="body" sz="half" idx="2"/>
          </p:nvPr>
        </p:nvSpPr>
        <p:spPr>
          <a:xfrm>
            <a:off x="609600" y="1676400"/>
            <a:ext cx="4343400" cy="4572000"/>
          </a:xfrm>
        </p:spPr>
        <p:txBody>
          <a:bodyPr>
            <a:noAutofit/>
          </a:bodyPr>
          <a:lstStyle/>
          <a:p>
            <a:r>
              <a:rPr lang="en-US" sz="1800" dirty="0">
                <a:latin typeface="Calibri" pitchFamily="34" charset="0"/>
                <a:cs typeface="Calibri" pitchFamily="34" charset="0"/>
              </a:rPr>
              <a:t>S</a:t>
            </a:r>
            <a:r>
              <a:rPr lang="en-US" sz="1800" dirty="0" smtClean="0">
                <a:latin typeface="Calibri" pitchFamily="34" charset="0"/>
                <a:cs typeface="Calibri" pitchFamily="34" charset="0"/>
              </a:rPr>
              <a:t>tudents of American History realize that Abraham Lincoln’s goal at the start of the Civil War was to reunify the Union.  He did not seek to end slavery, and indeed, four states and the District of Columbia all allowed slavery during the course of the Civil War. When Fort Sumter was attacked, when Lincoln called for 75,000 volunteers to defend the nation, and even as the fighting of the war continue through 1862, the only goal Lincoln articulated was the preservation of the Union.  And yet, enslaved African-Americans themselves knew that war had an more meaningful imperative.  They viewed the event as a Biblical struggle for liberty.   And most took steps to gain their own freedom, expediting the process. </a:t>
            </a:r>
            <a:endParaRPr lang="en-US" sz="1800" dirty="0">
              <a:latin typeface="Calibri" pitchFamily="34" charset="0"/>
              <a:cs typeface="Calibri" pitchFamily="34" charset="0"/>
            </a:endParaRPr>
          </a:p>
        </p:txBody>
      </p:sp>
    </p:spTree>
    <p:extLst>
      <p:ext uri="{BB962C8B-B14F-4D97-AF65-F5344CB8AC3E}">
        <p14:creationId xmlns:p14="http://schemas.microsoft.com/office/powerpoint/2010/main" val="2876690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763000" cy="1185861"/>
          </a:xfrm>
        </p:spPr>
        <p:txBody>
          <a:bodyPr/>
          <a:lstStyle/>
          <a:p>
            <a:r>
              <a:rPr lang="en-US" sz="3600" b="1" dirty="0" smtClean="0">
                <a:latin typeface="Monotype Corsiva" pitchFamily="66" charset="0"/>
              </a:rPr>
              <a:t>General Benjamin Butler and “Contraband” at Fortress Monroe, Hampton, VA, 1861</a:t>
            </a:r>
            <a:endParaRPr lang="en-US" sz="3600" b="1" dirty="0">
              <a:latin typeface="Monotype Corsiva" pitchFamily="66"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62036" y="1600200"/>
            <a:ext cx="6086928" cy="4260850"/>
          </a:xfrm>
        </p:spPr>
      </p:pic>
      <p:sp>
        <p:nvSpPr>
          <p:cNvPr id="4" name="Text Placeholder 3"/>
          <p:cNvSpPr>
            <a:spLocks noGrp="1"/>
          </p:cNvSpPr>
          <p:nvPr>
            <p:ph type="body" sz="half" idx="2"/>
          </p:nvPr>
        </p:nvSpPr>
        <p:spPr>
          <a:xfrm>
            <a:off x="152400" y="1295400"/>
            <a:ext cx="2667000" cy="5410200"/>
          </a:xfrm>
        </p:spPr>
        <p:txBody>
          <a:bodyPr>
            <a:noAutofit/>
          </a:bodyPr>
          <a:lstStyle/>
          <a:p>
            <a:r>
              <a:rPr lang="en-US" sz="1400" dirty="0" smtClean="0">
                <a:latin typeface="Calibri" pitchFamily="34" charset="0"/>
                <a:cs typeface="Calibri" pitchFamily="34" charset="0"/>
              </a:rPr>
              <a:t>When the war began, African-Americans viewed it as a war for their own liberation.  Despite pronouncements to the contrary and despite an effort at the start of the conflict to return slaves to their masters in the South, blacks consistently fled to the Union lines and surrendered themselves to the US Army.  By the end of 1861, Union General Benjamin Butler, stationed at Fort Monroe near Hampton, VA, began to accept African-Americans as “contraband of war.”   Soon, African-Americans flocked to the encampment, worked in its barracks, and founded “contraband schools” to educate themselves.  Even if the Union soldiers and government were not ready to admit it, the war would be about the emancipation of enslaved people – the slaves themselves would insist upon it!</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11020573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3289092" cy="1185861"/>
          </a:xfrm>
        </p:spPr>
        <p:txBody>
          <a:bodyPr/>
          <a:lstStyle/>
          <a:p>
            <a:r>
              <a:rPr lang="en-US" sz="3600" b="1" dirty="0" smtClean="0">
                <a:latin typeface="Monotype Corsiva" pitchFamily="66" charset="0"/>
              </a:rPr>
              <a:t>The Emancipation Proclamation</a:t>
            </a:r>
            <a:endParaRPr lang="en-US" sz="3600" b="1" dirty="0">
              <a:latin typeface="Monotype Corsiva" pitchFamily="66"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355042">
            <a:off x="4191000" y="838200"/>
            <a:ext cx="4072051" cy="5414962"/>
          </a:xfrm>
        </p:spPr>
      </p:pic>
      <p:sp>
        <p:nvSpPr>
          <p:cNvPr id="4" name="Text Placeholder 3"/>
          <p:cNvSpPr>
            <a:spLocks noGrp="1"/>
          </p:cNvSpPr>
          <p:nvPr>
            <p:ph type="body" sz="half" idx="2"/>
          </p:nvPr>
        </p:nvSpPr>
        <p:spPr>
          <a:xfrm>
            <a:off x="304800" y="1631949"/>
            <a:ext cx="3365292" cy="4768851"/>
          </a:xfrm>
        </p:spPr>
        <p:txBody>
          <a:bodyPr>
            <a:noAutofit/>
          </a:bodyPr>
          <a:lstStyle/>
          <a:p>
            <a:r>
              <a:rPr lang="en-US" sz="1600" dirty="0" smtClean="0">
                <a:latin typeface="Calibri" pitchFamily="34" charset="0"/>
                <a:cs typeface="Calibri" pitchFamily="34" charset="0"/>
              </a:rPr>
              <a:t>The start of the Civil War went poorly for the Union Army, as it was dealt defeat after defeat by a better prepared Confederate military.  Lincoln, as an act of military necessity, decided to liberate the slaves.  He believed (1) that liberating slaves in the South would cripple the area economically, and (2) that African-Americans serving in the Union Army would help the cause of the nation.  And yet, even at this point, the war was not exclusively about ending slavery.  Indeed, Lincoln did not free the slaves in the Union’s border </a:t>
            </a:r>
            <a:r>
              <a:rPr lang="en-US" sz="1600" dirty="0">
                <a:latin typeface="Calibri" pitchFamily="34" charset="0"/>
                <a:cs typeface="Calibri" pitchFamily="34" charset="0"/>
              </a:rPr>
              <a:t>s</a:t>
            </a:r>
            <a:r>
              <a:rPr lang="en-US" sz="1600" dirty="0" smtClean="0">
                <a:latin typeface="Calibri" pitchFamily="34" charset="0"/>
                <a:cs typeface="Calibri" pitchFamily="34" charset="0"/>
              </a:rPr>
              <a:t>tates, and he did not free the slaves in parts of the South which were not actively in revolt – places, for example, like Norfolk, Princess Anne County, VA, or Portsmouth!</a:t>
            </a:r>
            <a:endParaRPr lang="en-US" sz="1600" dirty="0">
              <a:latin typeface="Calibri" pitchFamily="34" charset="0"/>
              <a:cs typeface="Calibri" pitchFamily="34" charset="0"/>
            </a:endParaRPr>
          </a:p>
        </p:txBody>
      </p:sp>
    </p:spTree>
    <p:extLst>
      <p:ext uri="{BB962C8B-B14F-4D97-AF65-F5344CB8AC3E}">
        <p14:creationId xmlns:p14="http://schemas.microsoft.com/office/powerpoint/2010/main" val="13973687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46087"/>
            <a:ext cx="3365292" cy="1185861"/>
          </a:xfrm>
        </p:spPr>
        <p:txBody>
          <a:bodyPr/>
          <a:lstStyle/>
          <a:p>
            <a:pPr algn="ctr"/>
            <a:r>
              <a:rPr lang="en-US" sz="3600" b="1" dirty="0" smtClean="0">
                <a:latin typeface="Monotype Corsiva" pitchFamily="66" charset="0"/>
              </a:rPr>
              <a:t>The Gettysburg Address</a:t>
            </a:r>
            <a:endParaRPr lang="en-US" sz="3600" b="1" dirty="0">
              <a:latin typeface="Monotype Corsiva" pitchFamily="66" charset="0"/>
            </a:endParaRPr>
          </a:p>
        </p:txBody>
      </p:sp>
      <p:sp>
        <p:nvSpPr>
          <p:cNvPr id="4" name="Text Placeholder 3"/>
          <p:cNvSpPr>
            <a:spLocks noGrp="1"/>
          </p:cNvSpPr>
          <p:nvPr>
            <p:ph type="body" sz="half" idx="2"/>
          </p:nvPr>
        </p:nvSpPr>
        <p:spPr>
          <a:xfrm>
            <a:off x="76200" y="1631949"/>
            <a:ext cx="3810000" cy="4229099"/>
          </a:xfrm>
        </p:spPr>
        <p:txBody>
          <a:bodyPr>
            <a:noAutofit/>
          </a:bodyPr>
          <a:lstStyle/>
          <a:p>
            <a:r>
              <a:rPr lang="en-US" sz="1600" dirty="0" smtClean="0">
                <a:latin typeface="Calibri" pitchFamily="34" charset="0"/>
                <a:cs typeface="Calibri" pitchFamily="34" charset="0"/>
              </a:rPr>
              <a:t>Perhaps more than any other speech, the Gettysburg Address defines the changes in the goals of the Union during the Civil War.  The brief address, which was delivered on November 19, 1863 to dedicate the national cemetery on the site of the battlefield, </a:t>
            </a:r>
            <a:r>
              <a:rPr lang="en-US" sz="1600" i="1" u="sng" dirty="0" smtClean="0">
                <a:latin typeface="Calibri" pitchFamily="34" charset="0"/>
                <a:cs typeface="Calibri" pitchFamily="34" charset="0"/>
              </a:rPr>
              <a:t>redefined </a:t>
            </a:r>
            <a:r>
              <a:rPr lang="en-US" sz="1600" dirty="0" smtClean="0">
                <a:latin typeface="Calibri" pitchFamily="34" charset="0"/>
                <a:cs typeface="Calibri" pitchFamily="34" charset="0"/>
              </a:rPr>
              <a:t>the purpose of the war. </a:t>
            </a:r>
          </a:p>
          <a:p>
            <a:r>
              <a:rPr lang="en-US" sz="1600" dirty="0" smtClean="0">
                <a:latin typeface="Calibri" pitchFamily="34" charset="0"/>
                <a:cs typeface="Calibri" pitchFamily="34" charset="0"/>
              </a:rPr>
              <a:t>Lincoln’s speech was not well received, as it was short and the anxious crowd sought to hear more from the President.  Yet, upon further review, it is treasured as part of our national creed.</a:t>
            </a:r>
          </a:p>
          <a:p>
            <a:r>
              <a:rPr lang="en-US" sz="1600" dirty="0" smtClean="0">
                <a:latin typeface="Calibri" pitchFamily="34" charset="0"/>
                <a:cs typeface="Calibri" pitchFamily="34" charset="0"/>
              </a:rPr>
              <a:t>The “new birth of freedom” Lincoln invokes is a clear reference to the emancipation of enslaved people and the resolve to maintain our nation’s representative democracy “of the people, by the people, for the people.” </a:t>
            </a:r>
            <a:endParaRPr lang="en-US" sz="1600" dirty="0">
              <a:latin typeface="Calibri" pitchFamily="34" charset="0"/>
              <a:cs typeface="Calibri" pitchFamily="34"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619002">
            <a:off x="4343400" y="457200"/>
            <a:ext cx="4095711" cy="5414962"/>
          </a:xfrm>
        </p:spPr>
      </p:pic>
    </p:spTree>
    <p:extLst>
      <p:ext uri="{BB962C8B-B14F-4D97-AF65-F5344CB8AC3E}">
        <p14:creationId xmlns:p14="http://schemas.microsoft.com/office/powerpoint/2010/main" val="5638397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3600" b="1" dirty="0" smtClean="0">
                <a:latin typeface="Monotype Corsiva" pitchFamily="66" charset="0"/>
              </a:rPr>
              <a:t>The Role of African-American Soldiers in the Civil War</a:t>
            </a:r>
            <a:endParaRPr lang="en-US" sz="3600" b="1" dirty="0">
              <a:latin typeface="Monotype Corsiva" pitchFamily="66" charset="0"/>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981200"/>
            <a:ext cx="7573094" cy="3581665"/>
          </a:xfrm>
        </p:spPr>
      </p:pic>
    </p:spTree>
    <p:extLst>
      <p:ext uri="{BB962C8B-B14F-4D97-AF65-F5344CB8AC3E}">
        <p14:creationId xmlns:p14="http://schemas.microsoft.com/office/powerpoint/2010/main" val="9426666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446087"/>
            <a:ext cx="3517692" cy="1185861"/>
          </a:xfrm>
        </p:spPr>
        <p:txBody>
          <a:bodyPr/>
          <a:lstStyle/>
          <a:p>
            <a:r>
              <a:rPr lang="en-US" sz="3000" b="1" dirty="0" smtClean="0">
                <a:latin typeface="Monotype Corsiva" pitchFamily="66" charset="0"/>
              </a:rPr>
              <a:t>The 54</a:t>
            </a:r>
            <a:r>
              <a:rPr lang="en-US" sz="3000" b="1" baseline="30000" dirty="0" smtClean="0">
                <a:latin typeface="Monotype Corsiva" pitchFamily="66" charset="0"/>
              </a:rPr>
              <a:t>th</a:t>
            </a:r>
            <a:r>
              <a:rPr lang="en-US" sz="3000" b="1" dirty="0" smtClean="0">
                <a:latin typeface="Monotype Corsiva" pitchFamily="66" charset="0"/>
              </a:rPr>
              <a:t> Massachusetts Colored Regiment</a:t>
            </a:r>
            <a:endParaRPr lang="en-US" sz="3000" b="1" dirty="0">
              <a:latin typeface="Monotype Corsiva" pitchFamily="66"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81400" y="1710253"/>
            <a:ext cx="5410200" cy="4040743"/>
          </a:xfrm>
        </p:spPr>
      </p:pic>
      <p:sp>
        <p:nvSpPr>
          <p:cNvPr id="6" name="Text Placeholder 5"/>
          <p:cNvSpPr>
            <a:spLocks noGrp="1"/>
          </p:cNvSpPr>
          <p:nvPr>
            <p:ph type="body" sz="half" idx="2"/>
          </p:nvPr>
        </p:nvSpPr>
        <p:spPr>
          <a:xfrm>
            <a:off x="228600" y="1631949"/>
            <a:ext cx="3441492" cy="4845051"/>
          </a:xfrm>
        </p:spPr>
        <p:txBody>
          <a:bodyPr>
            <a:normAutofit/>
          </a:bodyPr>
          <a:lstStyle/>
          <a:p>
            <a:r>
              <a:rPr lang="en-US" sz="1400" dirty="0" smtClean="0">
                <a:latin typeface="Calibri" pitchFamily="34" charset="0"/>
                <a:cs typeface="Calibri" pitchFamily="34" charset="0"/>
              </a:rPr>
              <a:t>Close to 200,000 African American soldiers fought on the side of the Union during the Civil War, and many died for the cause of liberty and the emancipation of their people.  From the onset of the war, African-American leaders like Frederick Douglass had petitioned President Lincoln to allow black soldiers into combat.  There had been many problems along the way.  Many whites did not believe African-American soldiers could perform their duties under fire.  Even when troops were enlisted, they received only 62% of the wages whites drew.  Yet, they came to serve their nation and to fight for their own liberation.  The most famous of the regiments to form was the 54</a:t>
            </a:r>
            <a:r>
              <a:rPr lang="en-US" sz="1400" baseline="30000" dirty="0" smtClean="0">
                <a:latin typeface="Calibri" pitchFamily="34" charset="0"/>
                <a:cs typeface="Calibri" pitchFamily="34" charset="0"/>
              </a:rPr>
              <a:t>th</a:t>
            </a:r>
            <a:r>
              <a:rPr lang="en-US" sz="1400" dirty="0" smtClean="0">
                <a:latin typeface="Calibri" pitchFamily="34" charset="0"/>
                <a:cs typeface="Calibri" pitchFamily="34" charset="0"/>
              </a:rPr>
              <a:t> Massachusetts Colored Regiment, led by white abolitionist William Gould Shaw.  The regiment performed dutifully along the South Carolina coast, liberating parts of the regions before meeting catastrophe at Fort Wagner on the Atlantic shoreline</a:t>
            </a:r>
            <a:r>
              <a:rPr lang="en-US" dirty="0" smtClean="0"/>
              <a:t>. </a:t>
            </a:r>
            <a:endParaRPr lang="en-US" dirty="0"/>
          </a:p>
        </p:txBody>
      </p:sp>
    </p:spTree>
    <p:extLst>
      <p:ext uri="{BB962C8B-B14F-4D97-AF65-F5344CB8AC3E}">
        <p14:creationId xmlns:p14="http://schemas.microsoft.com/office/powerpoint/2010/main" val="3614428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446087"/>
            <a:ext cx="3365292" cy="1185861"/>
          </a:xfrm>
        </p:spPr>
        <p:txBody>
          <a:bodyPr/>
          <a:lstStyle/>
          <a:p>
            <a:r>
              <a:rPr lang="en-US" sz="4000" b="1" dirty="0" smtClean="0">
                <a:latin typeface="Monotype Corsiva" pitchFamily="66" charset="0"/>
              </a:rPr>
              <a:t>Sherman’s Field Order #15</a:t>
            </a:r>
            <a:endParaRPr lang="en-US" sz="4000" b="1" dirty="0">
              <a:latin typeface="Monotype Corsiva" pitchFamily="66" charset="0"/>
            </a:endParaRPr>
          </a:p>
        </p:txBody>
      </p:sp>
      <p:pic>
        <p:nvPicPr>
          <p:cNvPr id="12" name="Content Placeholder 1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49392" y="457200"/>
            <a:ext cx="4349835" cy="5791200"/>
          </a:xfrm>
        </p:spPr>
      </p:pic>
      <p:sp>
        <p:nvSpPr>
          <p:cNvPr id="11" name="Text Placeholder 10"/>
          <p:cNvSpPr>
            <a:spLocks noGrp="1"/>
          </p:cNvSpPr>
          <p:nvPr>
            <p:ph type="body" sz="half" idx="2"/>
          </p:nvPr>
        </p:nvSpPr>
        <p:spPr>
          <a:xfrm>
            <a:off x="304800" y="1752600"/>
            <a:ext cx="4038600" cy="4572000"/>
          </a:xfrm>
        </p:spPr>
        <p:txBody>
          <a:bodyPr>
            <a:normAutofit/>
          </a:bodyPr>
          <a:lstStyle/>
          <a:p>
            <a:r>
              <a:rPr lang="en-US" sz="1400" dirty="0" smtClean="0">
                <a:latin typeface="Calibri" pitchFamily="34" charset="0"/>
                <a:cs typeface="Calibri" pitchFamily="34" charset="0"/>
              </a:rPr>
              <a:t>In January of 1865, General William Tecumseh Sherman responded to a group of African-American freedmen’s request for land.  The group, known as the Savannah Colloquy, was symposium of leaders in the African American community who had once met with Sherman and Secretary of War Edwin Stanton regarding the future of the newly freed black population of South Carolina.  They sought liberty, which they defined as the ability to inherit the fruits of their own labor.  They needed land, and Sherman was willing to accommodate their request.  Largely because he felt the freedmen following his army had become a bit of a burden, he promised each slave family in the South Carolina community forty acres of land – and a broken down mule from his own army.   The promise was not meant to inspire anything but local change, but it was quickly vested with great power.   Even to this day, Spike Lee’s Forty Acres and a Mule </a:t>
            </a:r>
            <a:r>
              <a:rPr lang="en-US" sz="1400" dirty="0" err="1" smtClean="0">
                <a:latin typeface="Calibri" pitchFamily="34" charset="0"/>
                <a:cs typeface="Calibri" pitchFamily="34" charset="0"/>
              </a:rPr>
              <a:t>Filmworks</a:t>
            </a:r>
            <a:r>
              <a:rPr lang="en-US" sz="1400" dirty="0" smtClean="0">
                <a:latin typeface="Calibri" pitchFamily="34" charset="0"/>
                <a:cs typeface="Calibri" pitchFamily="34" charset="0"/>
              </a:rPr>
              <a:t> celebrates the promise – the broken promise, one must remember, of Sherman’s Field Order #15</a:t>
            </a:r>
            <a:r>
              <a:rPr lang="en-US" dirty="0" smtClean="0">
                <a:latin typeface="Calibri" pitchFamily="34" charset="0"/>
                <a:cs typeface="Calibri" pitchFamily="34" charset="0"/>
              </a:rPr>
              <a:t>.  </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8970050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04800"/>
            <a:ext cx="3276600" cy="1066799"/>
          </a:xfrm>
        </p:spPr>
        <p:txBody>
          <a:bodyPr/>
          <a:lstStyle/>
          <a:p>
            <a:pPr algn="ctr"/>
            <a:r>
              <a:rPr lang="en-US" sz="4400" dirty="0" smtClean="0">
                <a:latin typeface="Monotype Corsiva" pitchFamily="66" charset="0"/>
                <a:cs typeface="Calibri" pitchFamily="34" charset="0"/>
              </a:rPr>
              <a:t>Reconstruction</a:t>
            </a:r>
            <a:endParaRPr lang="en-US" sz="4400" dirty="0">
              <a:latin typeface="Monotype Corsiva" pitchFamily="66" charset="0"/>
              <a:cs typeface="Calibri" pitchFamily="34" charset="0"/>
            </a:endParaRPr>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56063" y="1248568"/>
            <a:ext cx="4773282" cy="4695031"/>
          </a:xfrm>
        </p:spPr>
      </p:pic>
      <p:sp>
        <p:nvSpPr>
          <p:cNvPr id="6" name="Text Placeholder 5"/>
          <p:cNvSpPr>
            <a:spLocks noGrp="1"/>
          </p:cNvSpPr>
          <p:nvPr>
            <p:ph type="body" sz="half" idx="2"/>
          </p:nvPr>
        </p:nvSpPr>
        <p:spPr>
          <a:xfrm>
            <a:off x="762000" y="1295401"/>
            <a:ext cx="3048000" cy="4565648"/>
          </a:xfrm>
        </p:spPr>
        <p:txBody>
          <a:bodyPr>
            <a:noAutofit/>
          </a:bodyPr>
          <a:lstStyle/>
          <a:p>
            <a:r>
              <a:rPr lang="en-US" sz="1500" dirty="0" smtClean="0">
                <a:latin typeface="Calibri" pitchFamily="34" charset="0"/>
                <a:cs typeface="Calibri" pitchFamily="34" charset="0"/>
              </a:rPr>
              <a:t>Resentful Southerners willfully misinterpreted the intentions of Northerners, soldiers, and the government agencies – like the woefully understaffed Freedman’s Bureau – which advocated for African-American rights in the aftermath of the Civil War.  Northerners who came to the South to help the society rebuild – land speculators and financiers, yes, but also teachers, clergymen, and  members of aid societies – were often viewed as self-interested, self-righteous, and judgmental characters.  They were called “Carpetbaggers” and it was commonly supposed that they had come to the South to take advantage of white Southerners during their time of need.</a:t>
            </a:r>
            <a:endParaRPr lang="en-US" sz="1500" dirty="0">
              <a:latin typeface="Calibri" pitchFamily="34" charset="0"/>
              <a:cs typeface="Calibri" pitchFamily="34" charset="0"/>
            </a:endParaRPr>
          </a:p>
        </p:txBody>
      </p:sp>
    </p:spTree>
    <p:extLst>
      <p:ext uri="{BB962C8B-B14F-4D97-AF65-F5344CB8AC3E}">
        <p14:creationId xmlns:p14="http://schemas.microsoft.com/office/powerpoint/2010/main" val="19098485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z="5400" b="1" dirty="0" smtClean="0">
                <a:latin typeface="Monotype Corsiva" pitchFamily="66" charset="0"/>
              </a:rPr>
              <a:t>Part VI. The Reconstruction </a:t>
            </a:r>
            <a:endParaRPr lang="en-US" sz="5400" b="1" dirty="0">
              <a:latin typeface="Monotype Corsiva" pitchFamily="66" charset="0"/>
            </a:endParaRPr>
          </a:p>
        </p:txBody>
      </p:sp>
      <p:sp>
        <p:nvSpPr>
          <p:cNvPr id="6" name="Subtitle 5"/>
          <p:cNvSpPr>
            <a:spLocks noGrp="1"/>
          </p:cNvSpPr>
          <p:nvPr>
            <p:ph type="subTitle" idx="1"/>
          </p:nvPr>
        </p:nvSpPr>
        <p:spPr/>
        <p:txBody>
          <a:bodyPr>
            <a:noAutofit/>
          </a:bodyPr>
          <a:lstStyle/>
          <a:p>
            <a:r>
              <a:rPr lang="en-US" sz="2800" dirty="0" smtClean="0">
                <a:solidFill>
                  <a:schemeClr val="accent3">
                    <a:lumMod val="60000"/>
                    <a:lumOff val="40000"/>
                  </a:schemeClr>
                </a:solidFill>
                <a:latin typeface="Monotype Corsiva" pitchFamily="66" charset="0"/>
                <a:cs typeface="Calibri" pitchFamily="34" charset="0"/>
              </a:rPr>
              <a:t>Conflict Between the Formerly Enslaved and the Confederate Social Hierarchy Following the Civil War</a:t>
            </a:r>
            <a:endParaRPr lang="en-US" sz="2800" dirty="0">
              <a:solidFill>
                <a:schemeClr val="accent3">
                  <a:lumMod val="60000"/>
                  <a:lumOff val="40000"/>
                </a:schemeClr>
              </a:solidFill>
              <a:latin typeface="Monotype Corsiva" pitchFamily="66" charset="0"/>
              <a:cs typeface="Calibri" pitchFamily="34" charset="0"/>
            </a:endParaRPr>
          </a:p>
        </p:txBody>
      </p:sp>
    </p:spTree>
    <p:extLst>
      <p:ext uri="{BB962C8B-B14F-4D97-AF65-F5344CB8AC3E}">
        <p14:creationId xmlns:p14="http://schemas.microsoft.com/office/powerpoint/2010/main" val="41322248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5400" b="1" dirty="0" smtClean="0">
                <a:latin typeface="Monotype Corsiva" pitchFamily="66" charset="0"/>
                <a:cs typeface="Calibri" pitchFamily="34" charset="0"/>
              </a:rPr>
              <a:t>The Black Codes</a:t>
            </a:r>
            <a:endParaRPr lang="en-US" sz="5400" b="1" dirty="0">
              <a:latin typeface="Monotype Corsiva" pitchFamily="66" charset="0"/>
              <a:cs typeface="Calibri" pitchFamily="34" charset="0"/>
            </a:endParaRPr>
          </a:p>
        </p:txBody>
      </p:sp>
      <p:sp>
        <p:nvSpPr>
          <p:cNvPr id="3" name="Content Placeholder 2"/>
          <p:cNvSpPr>
            <a:spLocks noGrp="1"/>
          </p:cNvSpPr>
          <p:nvPr>
            <p:ph idx="1"/>
          </p:nvPr>
        </p:nvSpPr>
        <p:spPr/>
        <p:txBody>
          <a:bodyPr/>
          <a:lstStyle/>
          <a:p>
            <a:r>
              <a:rPr lang="en-US" dirty="0" smtClean="0">
                <a:latin typeface="Calibri" pitchFamily="34" charset="0"/>
                <a:cs typeface="Calibri" pitchFamily="34" charset="0"/>
              </a:rPr>
              <a:t>Most states required that African-Americans sign yearly labor contracts with local whites – and those who refused could be arrested for vagrancy.  Often, the punishment for vagrancy was a fine, and if the African-American in question could not pay the fine, his labor would be auctioned off to a white landowner who could.  Slavery?</a:t>
            </a:r>
          </a:p>
          <a:p>
            <a:r>
              <a:rPr lang="en-US" dirty="0" smtClean="0">
                <a:latin typeface="Calibri" pitchFamily="34" charset="0"/>
                <a:cs typeface="Calibri" pitchFamily="34" charset="0"/>
              </a:rPr>
              <a:t>Courts could declare poor families incapable of providing for their children and assign those children as unpaid laborers to local white families. </a:t>
            </a:r>
          </a:p>
          <a:p>
            <a:r>
              <a:rPr lang="en-US" dirty="0" smtClean="0">
                <a:latin typeface="Calibri" pitchFamily="34" charset="0"/>
                <a:cs typeface="Calibri" pitchFamily="34" charset="0"/>
              </a:rPr>
              <a:t>Blacks were not allowed to sit on juries in trials against white defendants. </a:t>
            </a:r>
          </a:p>
          <a:p>
            <a:r>
              <a:rPr lang="en-US" dirty="0" smtClean="0">
                <a:latin typeface="Calibri" pitchFamily="34" charset="0"/>
                <a:cs typeface="Calibri" pitchFamily="34" charset="0"/>
              </a:rPr>
              <a:t>Blacks were not allowed to move freely, work freely, or participate freely in civil society. </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40276382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09442" y="446087"/>
            <a:ext cx="7220158" cy="544513"/>
          </a:xfrm>
        </p:spPr>
        <p:txBody>
          <a:bodyPr/>
          <a:lstStyle/>
          <a:p>
            <a:pPr algn="ctr"/>
            <a:r>
              <a:rPr lang="en-US" sz="3600" b="1" dirty="0" smtClean="0">
                <a:latin typeface="Monotype Corsiva" pitchFamily="66" charset="0"/>
              </a:rPr>
              <a:t>The Freedman’s Bureau Intervenes</a:t>
            </a:r>
            <a:endParaRPr lang="en-US" sz="3600" b="1" dirty="0">
              <a:latin typeface="Monotype Corsiva" pitchFamily="66" charset="0"/>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0" y="2646680"/>
            <a:ext cx="5715000" cy="3905251"/>
          </a:xfrm>
        </p:spPr>
      </p:pic>
      <p:sp>
        <p:nvSpPr>
          <p:cNvPr id="6" name="Text Placeholder 5"/>
          <p:cNvSpPr>
            <a:spLocks noGrp="1"/>
          </p:cNvSpPr>
          <p:nvPr>
            <p:ph type="body" sz="half" idx="2"/>
          </p:nvPr>
        </p:nvSpPr>
        <p:spPr>
          <a:xfrm>
            <a:off x="228600" y="838200"/>
            <a:ext cx="8686800" cy="1600201"/>
          </a:xfrm>
        </p:spPr>
        <p:txBody>
          <a:bodyPr>
            <a:noAutofit/>
          </a:bodyPr>
          <a:lstStyle/>
          <a:p>
            <a:r>
              <a:rPr lang="en-US" sz="1600" dirty="0" smtClean="0">
                <a:latin typeface="Calibri" pitchFamily="34" charset="0"/>
                <a:cs typeface="Calibri" pitchFamily="34" charset="0"/>
              </a:rPr>
              <a:t>Northerners were outraged at the Black Codes, and responded by increasing the powers and responsibilities of the Freedman’s Bureau to intervene and protect the rights of African Americans.  The group’s influence was probably exaggerated.  According to </a:t>
            </a:r>
            <a:r>
              <a:rPr lang="en-US" sz="1600" dirty="0" err="1" smtClean="0">
                <a:latin typeface="Calibri" pitchFamily="34" charset="0"/>
                <a:cs typeface="Calibri" pitchFamily="34" charset="0"/>
              </a:rPr>
              <a:t>Foner</a:t>
            </a:r>
            <a:r>
              <a:rPr lang="en-US" sz="1600" dirty="0" smtClean="0">
                <a:latin typeface="Calibri" pitchFamily="34" charset="0"/>
                <a:cs typeface="Calibri" pitchFamily="34" charset="0"/>
              </a:rPr>
              <a:t>, “</a:t>
            </a:r>
            <a:r>
              <a:rPr lang="en-US" sz="1600" i="1" u="sng" dirty="0" smtClean="0">
                <a:latin typeface="Calibri" pitchFamily="34" charset="0"/>
                <a:cs typeface="Calibri" pitchFamily="34" charset="0"/>
              </a:rPr>
              <a:t>The Chicago Tribune</a:t>
            </a:r>
            <a:r>
              <a:rPr lang="en-US" sz="1600" dirty="0" smtClean="0">
                <a:latin typeface="Calibri" pitchFamily="34" charset="0"/>
                <a:cs typeface="Calibri" pitchFamily="34" charset="0"/>
              </a:rPr>
              <a:t>, the leading Republican newspaper of the Midwest [declared]: ‘We tell the white men of Mississippi that the men of the North will convert the state of Mississippi into a frog pond before they will allow such laws to disgrace one foot of soil in which the bones of our soldiers sleep and over which the flag of freedom waves!” </a:t>
            </a:r>
            <a:endParaRPr lang="en-US" sz="1600" dirty="0">
              <a:latin typeface="Calibri" pitchFamily="34" charset="0"/>
              <a:cs typeface="Calibri" pitchFamily="34" charset="0"/>
            </a:endParaRPr>
          </a:p>
        </p:txBody>
      </p:sp>
    </p:spTree>
    <p:extLst>
      <p:ext uri="{BB962C8B-B14F-4D97-AF65-F5344CB8AC3E}">
        <p14:creationId xmlns:p14="http://schemas.microsoft.com/office/powerpoint/2010/main" val="22192038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446087"/>
            <a:ext cx="3212892" cy="1185861"/>
          </a:xfrm>
        </p:spPr>
        <p:txBody>
          <a:bodyPr/>
          <a:lstStyle/>
          <a:p>
            <a:pPr algn="ctr"/>
            <a:r>
              <a:rPr lang="en-US" sz="3200" b="1" dirty="0" smtClean="0">
                <a:latin typeface="Monotype Corsiva" pitchFamily="66" charset="0"/>
              </a:rPr>
              <a:t>Lincoln’s Ten Percent Plan</a:t>
            </a:r>
            <a:endParaRPr lang="en-US" sz="3200" b="1" dirty="0">
              <a:latin typeface="Monotype Corsiva" pitchFamily="66" charset="0"/>
            </a:endParaRPr>
          </a:p>
        </p:txBody>
      </p:sp>
      <p:pic>
        <p:nvPicPr>
          <p:cNvPr id="13" name="Content Placeholder 1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63500" y="533400"/>
            <a:ext cx="3889899" cy="5893785"/>
          </a:xfrm>
        </p:spPr>
      </p:pic>
      <p:sp>
        <p:nvSpPr>
          <p:cNvPr id="12" name="Text Placeholder 11"/>
          <p:cNvSpPr>
            <a:spLocks noGrp="1"/>
          </p:cNvSpPr>
          <p:nvPr>
            <p:ph type="body" sz="half" idx="2"/>
          </p:nvPr>
        </p:nvSpPr>
        <p:spPr>
          <a:xfrm>
            <a:off x="304800" y="1631949"/>
            <a:ext cx="3365292" cy="4229099"/>
          </a:xfrm>
        </p:spPr>
        <p:txBody>
          <a:bodyPr>
            <a:normAutofit/>
          </a:bodyPr>
          <a:lstStyle/>
          <a:p>
            <a:r>
              <a:rPr lang="en-US" sz="1400" dirty="0" smtClean="0">
                <a:latin typeface="Calibri" pitchFamily="34" charset="0"/>
                <a:cs typeface="Calibri" pitchFamily="34" charset="0"/>
              </a:rPr>
              <a:t>By far the most lenient of plans for Reconstruction, Abraham Lincoln’s Ten Percent Plan would never be articulated in full – for he was assassinated.  The principle points of the plan, however, were clear: </a:t>
            </a:r>
          </a:p>
          <a:p>
            <a:pPr marL="171450" indent="-171450">
              <a:buFont typeface="Wingdings" pitchFamily="2" charset="2"/>
              <a:buChar char="q"/>
            </a:pPr>
            <a:r>
              <a:rPr lang="en-US" sz="1400" dirty="0" smtClean="0">
                <a:latin typeface="Calibri" pitchFamily="34" charset="0"/>
                <a:cs typeface="Calibri" pitchFamily="34" charset="0"/>
              </a:rPr>
              <a:t>Once 10% of a Southern State’s population had declared loyalty to the United States, they could form a new state government and apply for re-entry into the Union.</a:t>
            </a:r>
          </a:p>
          <a:p>
            <a:pPr marL="171450" indent="-171450">
              <a:buFont typeface="Wingdings" pitchFamily="2" charset="2"/>
              <a:buChar char="q"/>
            </a:pPr>
            <a:r>
              <a:rPr lang="en-US" sz="1400" dirty="0" smtClean="0">
                <a:latin typeface="Calibri" pitchFamily="34" charset="0"/>
                <a:cs typeface="Calibri" pitchFamily="34" charset="0"/>
              </a:rPr>
              <a:t>Every state must ban slavery.</a:t>
            </a:r>
          </a:p>
          <a:p>
            <a:pPr marL="171450" indent="-171450">
              <a:buFont typeface="Wingdings" pitchFamily="2" charset="2"/>
              <a:buChar char="q"/>
            </a:pPr>
            <a:r>
              <a:rPr lang="en-US" sz="1400" dirty="0" smtClean="0">
                <a:latin typeface="Calibri" pitchFamily="34" charset="0"/>
                <a:cs typeface="Calibri" pitchFamily="34" charset="0"/>
              </a:rPr>
              <a:t>While most Confederate soldiers would be granted amnesty, no Confederate government leaders or top military officials could represent the state in governmental positions. </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125114895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09442" y="446087"/>
            <a:ext cx="7296358" cy="1185861"/>
          </a:xfrm>
        </p:spPr>
        <p:txBody>
          <a:bodyPr/>
          <a:lstStyle/>
          <a:p>
            <a:r>
              <a:rPr lang="en-US" sz="4800" b="1" dirty="0" smtClean="0">
                <a:latin typeface="Monotype Corsiva" pitchFamily="66" charset="0"/>
              </a:rPr>
              <a:t>Andrew Johnson’s Presidential Reconstruction, “Restoration” </a:t>
            </a:r>
            <a:endParaRPr lang="en-US" sz="4800" b="1" dirty="0">
              <a:latin typeface="Monotype Corsiva" pitchFamily="66" charset="0"/>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76800" y="1600200"/>
            <a:ext cx="2882900" cy="4755299"/>
          </a:xfrm>
        </p:spPr>
      </p:pic>
      <p:sp>
        <p:nvSpPr>
          <p:cNvPr id="8" name="Text Placeholder 7"/>
          <p:cNvSpPr>
            <a:spLocks noGrp="1"/>
          </p:cNvSpPr>
          <p:nvPr>
            <p:ph type="body" sz="half" idx="2"/>
          </p:nvPr>
        </p:nvSpPr>
        <p:spPr>
          <a:xfrm>
            <a:off x="228600" y="1631949"/>
            <a:ext cx="4419600" cy="4768851"/>
          </a:xfrm>
        </p:spPr>
        <p:txBody>
          <a:bodyPr>
            <a:noAutofit/>
          </a:bodyPr>
          <a:lstStyle/>
          <a:p>
            <a:r>
              <a:rPr lang="en-US" sz="1400" dirty="0" smtClean="0">
                <a:latin typeface="Calibri" pitchFamily="34" charset="0"/>
                <a:cs typeface="Calibri" pitchFamily="34" charset="0"/>
              </a:rPr>
              <a:t>Andrew Johnson was both a Democrat and a Southerner; Lincoln had picked him as Vice President in 1864 just to show his goodwill toward the Southern States.  When he found himself President of the United States partnered with a group of Republican Congressmen from Northern States, he braced himself for trouble and became stubborn.  His offer of amnesty to most Confederates was viewed as conciliatory, not gracious, and  he was willing to accept even high ranking members of the former Confederacy as leaders as long as he had met with them </a:t>
            </a:r>
            <a:r>
              <a:rPr lang="en-US" sz="1400" i="1" u="sng" dirty="0" smtClean="0">
                <a:latin typeface="Calibri" pitchFamily="34" charset="0"/>
                <a:cs typeface="Calibri" pitchFamily="34" charset="0"/>
              </a:rPr>
              <a:t>personally</a:t>
            </a:r>
            <a:r>
              <a:rPr lang="en-US" sz="1400" dirty="0" smtClean="0">
                <a:latin typeface="Calibri" pitchFamily="34" charset="0"/>
                <a:cs typeface="Calibri" pitchFamily="34" charset="0"/>
              </a:rPr>
              <a:t> to test their sincerity.  Then, once slavery had been banned and the 13</a:t>
            </a:r>
            <a:r>
              <a:rPr lang="en-US" sz="1400" baseline="30000" dirty="0" smtClean="0">
                <a:latin typeface="Calibri" pitchFamily="34" charset="0"/>
                <a:cs typeface="Calibri" pitchFamily="34" charset="0"/>
              </a:rPr>
              <a:t>th</a:t>
            </a:r>
            <a:r>
              <a:rPr lang="en-US" sz="1400" dirty="0" smtClean="0">
                <a:latin typeface="Calibri" pitchFamily="34" charset="0"/>
                <a:cs typeface="Calibri" pitchFamily="34" charset="0"/>
              </a:rPr>
              <a:t> Amendment ratified, states could rejoin the Union.  These practices did not satisfy Radical Republicans who wanted to see African-Americans granted equality under the law and ex-Confederates punished for their role in starting the Civil War.  Worse yet, Johnson vetoed two of the most important laws the Radical Republicans had passed in order to assist newly freed African-Americans in the South, the Civil Rights Act of 1866 and an extension of the Freedman’s Bureau Act.  The Radical Republicans were quickly spoiling for a fight, and soon contrived a way to impeach the President. </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13277965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4000" b="1" u="sng" dirty="0" smtClean="0">
                <a:latin typeface="Monotype Corsiva" pitchFamily="66" charset="0"/>
              </a:rPr>
              <a:t>The Impeachment of Andrew Johnson</a:t>
            </a:r>
            <a:endParaRPr lang="en-US" sz="4000" b="1" u="sng" dirty="0">
              <a:latin typeface="Monotype Corsiva" pitchFamily="66" charset="0"/>
            </a:endParaRPr>
          </a:p>
        </p:txBody>
      </p:sp>
      <p:sp>
        <p:nvSpPr>
          <p:cNvPr id="6" name="Content Placeholder 5"/>
          <p:cNvSpPr>
            <a:spLocks noGrp="1"/>
          </p:cNvSpPr>
          <p:nvPr>
            <p:ph sz="half" idx="1"/>
          </p:nvPr>
        </p:nvSpPr>
        <p:spPr>
          <a:xfrm>
            <a:off x="381000" y="1809749"/>
            <a:ext cx="4099719" cy="4051301"/>
          </a:xfrm>
        </p:spPr>
        <p:txBody>
          <a:bodyPr>
            <a:noAutofit/>
          </a:bodyPr>
          <a:lstStyle/>
          <a:p>
            <a:r>
              <a:rPr lang="en-US" sz="1600" dirty="0" smtClean="0">
                <a:latin typeface="Calibri" pitchFamily="34" charset="0"/>
                <a:cs typeface="Calibri" pitchFamily="34" charset="0"/>
              </a:rPr>
              <a:t>In 1867 and 1868, the Congress accused Andrew Johnson of committing “high crimes and misdemeanors” for firing a member of his own cabinet, violating the Tenure of Office Act – a completely unconstitutional measure created just for the occasion.</a:t>
            </a:r>
          </a:p>
          <a:p>
            <a:r>
              <a:rPr lang="en-US" sz="1600" dirty="0" smtClean="0">
                <a:latin typeface="Calibri" pitchFamily="34" charset="0"/>
                <a:cs typeface="Calibri" pitchFamily="34" charset="0"/>
              </a:rPr>
              <a:t>In February of 1868, he was put on trial before the Senate, which came just one vote shy of removing him from office.</a:t>
            </a:r>
          </a:p>
          <a:p>
            <a:r>
              <a:rPr lang="en-US" sz="1600" dirty="0" smtClean="0">
                <a:latin typeface="Calibri" pitchFamily="34" charset="0"/>
                <a:cs typeface="Calibri" pitchFamily="34" charset="0"/>
              </a:rPr>
              <a:t>After 1866, however, Johnson was completely ineffective as President of the United States – Radical Republicans had taken control of both houses of Congress, and were able to pass both laws with or without his approval – simply overriding the President’s veto power when necessary. </a:t>
            </a: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544637"/>
            <a:ext cx="3200399" cy="4800599"/>
          </a:xfrm>
        </p:spPr>
      </p:pic>
    </p:spTree>
    <p:extLst>
      <p:ext uri="{BB962C8B-B14F-4D97-AF65-F5344CB8AC3E}">
        <p14:creationId xmlns:p14="http://schemas.microsoft.com/office/powerpoint/2010/main" val="23642711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685800"/>
            <a:ext cx="7125113" cy="924475"/>
          </a:xfrm>
        </p:spPr>
        <p:txBody>
          <a:bodyPr/>
          <a:lstStyle/>
          <a:p>
            <a:pPr algn="ctr"/>
            <a:r>
              <a:rPr lang="en-US" b="1" dirty="0" smtClean="0">
                <a:latin typeface="Monotype Corsiva" pitchFamily="66" charset="0"/>
              </a:rPr>
              <a:t>Radical Republicans in Charge, and African American Enfranchisement </a:t>
            </a:r>
            <a:endParaRPr lang="en-US" b="1" dirty="0">
              <a:latin typeface="Monotype Corsiva" pitchFamily="66" charset="0"/>
            </a:endParaRPr>
          </a:p>
        </p:txBody>
      </p:sp>
      <p:sp>
        <p:nvSpPr>
          <p:cNvPr id="6" name="Content Placeholder 5"/>
          <p:cNvSpPr>
            <a:spLocks noGrp="1"/>
          </p:cNvSpPr>
          <p:nvPr>
            <p:ph idx="1"/>
          </p:nvPr>
        </p:nvSpPr>
        <p:spPr/>
        <p:txBody>
          <a:bodyPr>
            <a:normAutofit fontScale="92500" lnSpcReduction="20000"/>
          </a:bodyPr>
          <a:lstStyle/>
          <a:p>
            <a:pPr marL="0" indent="0">
              <a:buNone/>
            </a:pPr>
            <a:r>
              <a:rPr lang="en-US" dirty="0" smtClean="0">
                <a:latin typeface="Calibri" pitchFamily="34" charset="0"/>
                <a:cs typeface="Calibri" pitchFamily="34" charset="0"/>
              </a:rPr>
              <a:t>Radical Republicans are often portrayed as men and women eager to punish ex-Confederates.  Indeed, many harbored animosity towards Southerners.  More importantly, however, Radical Republicans sought equal rights under the law for the formerly enslaved African-Americans </a:t>
            </a:r>
            <a:r>
              <a:rPr lang="en-US" dirty="0">
                <a:latin typeface="Calibri" pitchFamily="34" charset="0"/>
                <a:cs typeface="Calibri" pitchFamily="34" charset="0"/>
              </a:rPr>
              <a:t> </a:t>
            </a:r>
            <a:r>
              <a:rPr lang="en-US" dirty="0" smtClean="0">
                <a:latin typeface="Calibri" pitchFamily="34" charset="0"/>
                <a:cs typeface="Calibri" pitchFamily="34" charset="0"/>
              </a:rPr>
              <a:t>living in the South.  Among the accomplishments of the Radical Republicans: </a:t>
            </a:r>
          </a:p>
          <a:p>
            <a:pPr>
              <a:buFont typeface="Wingdings" pitchFamily="2" charset="2"/>
              <a:buChar char="Ø"/>
            </a:pPr>
            <a:r>
              <a:rPr lang="en-US" i="1" u="sng" dirty="0" smtClean="0">
                <a:latin typeface="Calibri" pitchFamily="34" charset="0"/>
                <a:cs typeface="Calibri" pitchFamily="34" charset="0"/>
              </a:rPr>
              <a:t>The 13</a:t>
            </a:r>
            <a:r>
              <a:rPr lang="en-US" i="1" u="sng" baseline="30000" dirty="0" smtClean="0">
                <a:latin typeface="Calibri" pitchFamily="34" charset="0"/>
                <a:cs typeface="Calibri" pitchFamily="34" charset="0"/>
              </a:rPr>
              <a:t>th</a:t>
            </a:r>
            <a:r>
              <a:rPr lang="en-US" i="1" u="sng" dirty="0" smtClean="0">
                <a:latin typeface="Calibri" pitchFamily="34" charset="0"/>
                <a:cs typeface="Calibri" pitchFamily="34" charset="0"/>
              </a:rPr>
              <a:t> Amendment</a:t>
            </a:r>
            <a:r>
              <a:rPr lang="en-US" dirty="0" smtClean="0">
                <a:latin typeface="Calibri" pitchFamily="34" charset="0"/>
                <a:cs typeface="Calibri" pitchFamily="34" charset="0"/>
              </a:rPr>
              <a:t>, ending slavery in the United States. </a:t>
            </a:r>
          </a:p>
          <a:p>
            <a:pPr>
              <a:buFont typeface="Wingdings" pitchFamily="2" charset="2"/>
              <a:buChar char="Ø"/>
            </a:pPr>
            <a:r>
              <a:rPr lang="en-US" i="1" u="sng" dirty="0" smtClean="0">
                <a:latin typeface="Calibri" pitchFamily="34" charset="0"/>
                <a:cs typeface="Calibri" pitchFamily="34" charset="0"/>
              </a:rPr>
              <a:t>The 14</a:t>
            </a:r>
            <a:r>
              <a:rPr lang="en-US" i="1" u="sng" baseline="30000" dirty="0" smtClean="0">
                <a:latin typeface="Calibri" pitchFamily="34" charset="0"/>
                <a:cs typeface="Calibri" pitchFamily="34" charset="0"/>
              </a:rPr>
              <a:t>th</a:t>
            </a:r>
            <a:r>
              <a:rPr lang="en-US" i="1" u="sng" dirty="0" smtClean="0">
                <a:latin typeface="Calibri" pitchFamily="34" charset="0"/>
                <a:cs typeface="Calibri" pitchFamily="34" charset="0"/>
              </a:rPr>
              <a:t> Amendment</a:t>
            </a:r>
            <a:r>
              <a:rPr lang="en-US" dirty="0" smtClean="0">
                <a:latin typeface="Calibri" pitchFamily="34" charset="0"/>
                <a:cs typeface="Calibri" pitchFamily="34" charset="0"/>
              </a:rPr>
              <a:t>, providing citizenship rights for all persons born in the United States, with the exception of Native American Indians. </a:t>
            </a:r>
          </a:p>
          <a:p>
            <a:pPr>
              <a:buFont typeface="Wingdings" pitchFamily="2" charset="2"/>
              <a:buChar char="Ø"/>
            </a:pPr>
            <a:r>
              <a:rPr lang="en-US" i="1" u="sng" dirty="0" smtClean="0">
                <a:latin typeface="Calibri" pitchFamily="34" charset="0"/>
                <a:cs typeface="Calibri" pitchFamily="34" charset="0"/>
              </a:rPr>
              <a:t>The 15</a:t>
            </a:r>
            <a:r>
              <a:rPr lang="en-US" i="1" u="sng" baseline="30000" dirty="0" smtClean="0">
                <a:latin typeface="Calibri" pitchFamily="34" charset="0"/>
                <a:cs typeface="Calibri" pitchFamily="34" charset="0"/>
              </a:rPr>
              <a:t>th</a:t>
            </a:r>
            <a:r>
              <a:rPr lang="en-US" i="1" u="sng" dirty="0" smtClean="0">
                <a:latin typeface="Calibri" pitchFamily="34" charset="0"/>
                <a:cs typeface="Calibri" pitchFamily="34" charset="0"/>
              </a:rPr>
              <a:t> Amendment</a:t>
            </a:r>
            <a:r>
              <a:rPr lang="en-US" dirty="0" smtClean="0">
                <a:latin typeface="Calibri" pitchFamily="34" charset="0"/>
                <a:cs typeface="Calibri" pitchFamily="34" charset="0"/>
              </a:rPr>
              <a:t>, which provided voting rights for African American men. </a:t>
            </a:r>
          </a:p>
          <a:p>
            <a:pPr>
              <a:buFont typeface="Wingdings" pitchFamily="2" charset="2"/>
              <a:buChar char="Ø"/>
            </a:pPr>
            <a:r>
              <a:rPr lang="en-US" dirty="0" smtClean="0">
                <a:latin typeface="Calibri" pitchFamily="34" charset="0"/>
                <a:cs typeface="Calibri" pitchFamily="34" charset="0"/>
              </a:rPr>
              <a:t>The establishment and continuation of the </a:t>
            </a:r>
            <a:r>
              <a:rPr lang="en-US" i="1" u="sng" dirty="0" smtClean="0">
                <a:latin typeface="Calibri" pitchFamily="34" charset="0"/>
                <a:cs typeface="Calibri" pitchFamily="34" charset="0"/>
              </a:rPr>
              <a:t>Freedman’s Bureau</a:t>
            </a:r>
            <a:r>
              <a:rPr lang="en-US" dirty="0" smtClean="0">
                <a:latin typeface="Calibri" pitchFamily="34" charset="0"/>
                <a:cs typeface="Calibri" pitchFamily="34" charset="0"/>
              </a:rPr>
              <a:t>, which created schools and provided assistance securing jobs and basic needs for the formerly enslaved. </a:t>
            </a:r>
          </a:p>
          <a:p>
            <a:pPr>
              <a:buFont typeface="Wingdings" pitchFamily="2" charset="2"/>
              <a:buChar char="Ø"/>
            </a:pPr>
            <a:r>
              <a:rPr lang="en-US" dirty="0" smtClean="0">
                <a:latin typeface="Calibri" pitchFamily="34" charset="0"/>
                <a:cs typeface="Calibri" pitchFamily="34" charset="0"/>
              </a:rPr>
              <a:t>Laws which reversed the Black Codes of the Southern States and fought against hate groups like the Ku Klux Klan, which grew to prominence in the South following the Civil War. </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151578537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Monotype Corsiva" pitchFamily="66" charset="0"/>
              </a:rPr>
              <a:t>Providing African American Suffrage was the key to success for Radical Republican leaders. </a:t>
            </a:r>
            <a:endParaRPr lang="en-US" b="1" dirty="0">
              <a:latin typeface="Monotype Corsiva" pitchFamily="66"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1676400"/>
            <a:ext cx="7391400" cy="4884185"/>
          </a:xfrm>
        </p:spPr>
      </p:pic>
    </p:spTree>
    <p:extLst>
      <p:ext uri="{BB962C8B-B14F-4D97-AF65-F5344CB8AC3E}">
        <p14:creationId xmlns:p14="http://schemas.microsoft.com/office/powerpoint/2010/main" val="18775068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457200"/>
            <a:ext cx="2660650" cy="1185861"/>
          </a:xfrm>
        </p:spPr>
        <p:txBody>
          <a:bodyPr/>
          <a:lstStyle/>
          <a:p>
            <a:r>
              <a:rPr lang="en-US" sz="3600" dirty="0" smtClean="0">
                <a:latin typeface="Monotype Corsiva" pitchFamily="66" charset="0"/>
              </a:rPr>
              <a:t>The Fifteenth Amendment </a:t>
            </a:r>
            <a:endParaRPr lang="en-US" sz="3600" dirty="0">
              <a:latin typeface="Monotype Corsiva" pitchFamily="66" charset="0"/>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56923" y="381000"/>
            <a:ext cx="5200079" cy="6172200"/>
          </a:xfrm>
        </p:spPr>
      </p:pic>
      <p:sp>
        <p:nvSpPr>
          <p:cNvPr id="6" name="Text Placeholder 5"/>
          <p:cNvSpPr>
            <a:spLocks noGrp="1"/>
          </p:cNvSpPr>
          <p:nvPr>
            <p:ph type="body" sz="half" idx="2"/>
          </p:nvPr>
        </p:nvSpPr>
        <p:spPr>
          <a:xfrm>
            <a:off x="152400" y="1631949"/>
            <a:ext cx="3517692" cy="4921251"/>
          </a:xfrm>
        </p:spPr>
        <p:txBody>
          <a:bodyPr>
            <a:normAutofit/>
          </a:bodyPr>
          <a:lstStyle/>
          <a:p>
            <a:r>
              <a:rPr lang="en-US" dirty="0" smtClean="0"/>
              <a:t>Although today we consider suffrage a basic right of all American adults, at the time of Reconstruction there were large portions of the population who were considered citizens but unable to vote.  Traditionally, there had been property requirements in order to vote, women had been forbidden the franchise, and states had been able to decide for themselves which citizens could participate in elections and which could not. But after the Civil War, African American leaders quickly recognized that the right to vote was essential to participation in American society as equals.   As Eric </a:t>
            </a:r>
            <a:r>
              <a:rPr lang="en-US" dirty="0" err="1" smtClean="0"/>
              <a:t>Foner</a:t>
            </a:r>
            <a:r>
              <a:rPr lang="en-US" dirty="0" smtClean="0"/>
              <a:t> writes, “</a:t>
            </a:r>
            <a:r>
              <a:rPr lang="en-US" i="1" dirty="0" smtClean="0"/>
              <a:t>In a society that had made political participation a core element of freedom, the right to vote inevitably became central to the former slaves desire for empowerment and autonomy</a:t>
            </a:r>
            <a:r>
              <a:rPr lang="en-US" dirty="0" smtClean="0"/>
              <a:t>.”  </a:t>
            </a:r>
          </a:p>
          <a:p>
            <a:r>
              <a:rPr lang="en-US" dirty="0" smtClean="0"/>
              <a:t>Abolitionist and government appointee Frederick Douglas explained it this way: “Slavery is not abolished until the black man has the ballot!” </a:t>
            </a:r>
            <a:endParaRPr lang="en-US" dirty="0"/>
          </a:p>
        </p:txBody>
      </p:sp>
    </p:spTree>
    <p:extLst>
      <p:ext uri="{BB962C8B-B14F-4D97-AF65-F5344CB8AC3E}">
        <p14:creationId xmlns:p14="http://schemas.microsoft.com/office/powerpoint/2010/main" val="32261382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228601"/>
            <a:ext cx="3365292" cy="1403348"/>
          </a:xfrm>
        </p:spPr>
        <p:txBody>
          <a:bodyPr/>
          <a:lstStyle/>
          <a:p>
            <a:r>
              <a:rPr lang="en-US" sz="3200" b="1" dirty="0" smtClean="0">
                <a:latin typeface="Monotype Corsiva" pitchFamily="66" charset="0"/>
              </a:rPr>
              <a:t>African Americans are elected to office.</a:t>
            </a:r>
            <a:endParaRPr lang="en-US" sz="3200" b="1" dirty="0">
              <a:latin typeface="Monotype Corsiva" pitchFamily="66" charset="0"/>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397912">
            <a:off x="4495800" y="457200"/>
            <a:ext cx="3733800" cy="6036166"/>
          </a:xfrm>
        </p:spPr>
      </p:pic>
      <p:sp>
        <p:nvSpPr>
          <p:cNvPr id="7" name="Text Placeholder 6"/>
          <p:cNvSpPr>
            <a:spLocks noGrp="1"/>
          </p:cNvSpPr>
          <p:nvPr>
            <p:ph type="body" sz="half" idx="2"/>
          </p:nvPr>
        </p:nvSpPr>
        <p:spPr>
          <a:xfrm>
            <a:off x="228600" y="1631949"/>
            <a:ext cx="3441492" cy="4229099"/>
          </a:xfrm>
        </p:spPr>
        <p:txBody>
          <a:bodyPr>
            <a:noAutofit/>
          </a:bodyPr>
          <a:lstStyle/>
          <a:p>
            <a:r>
              <a:rPr lang="en-US" sz="1400" dirty="0" smtClean="0"/>
              <a:t>After the Civil War was the first time African Americans had been given the franchise on a wide scale, and the first time that they had been able to run for elected office.  By the late 1860s, many African-American leaders ran for public office successfully, including local, state, and national offices.  In the South Carolina state legislature, the majority of delegates elected to office were African-Americans, and states from South Carolina, to Mississippi, to Louisiana sent black officials to Congress.  Many of these leaders were able to transform the way Americans thought about the African-American population through their efforts. Nevertheless, racism and threats were an ever-present threat for African-American leaders. </a:t>
            </a:r>
            <a:endParaRPr lang="en-US" sz="1400" dirty="0"/>
          </a:p>
        </p:txBody>
      </p:sp>
    </p:spTree>
    <p:extLst>
      <p:ext uri="{BB962C8B-B14F-4D97-AF65-F5344CB8AC3E}">
        <p14:creationId xmlns:p14="http://schemas.microsoft.com/office/powerpoint/2010/main" val="18845572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Monotype Corsiva" pitchFamily="66" charset="0"/>
                <a:cs typeface="Calibri" pitchFamily="34" charset="0"/>
              </a:rPr>
              <a:t>Reconstruction from Southerner’s Perspective</a:t>
            </a:r>
            <a:endParaRPr lang="en-US" b="1" dirty="0">
              <a:latin typeface="Monotype Corsiva" pitchFamily="66" charset="0"/>
              <a:cs typeface="Calibri" pitchFamily="34" charset="0"/>
            </a:endParaRPr>
          </a:p>
        </p:txBody>
      </p:sp>
      <p:sp>
        <p:nvSpPr>
          <p:cNvPr id="5" name="Content Placeholder 4"/>
          <p:cNvSpPr>
            <a:spLocks noGrp="1"/>
          </p:cNvSpPr>
          <p:nvPr>
            <p:ph sz="half" idx="1"/>
          </p:nvPr>
        </p:nvSpPr>
        <p:spPr>
          <a:xfrm>
            <a:off x="533400" y="1676400"/>
            <a:ext cx="2438401" cy="4051301"/>
          </a:xfrm>
        </p:spPr>
        <p:txBody>
          <a:bodyPr>
            <a:normAutofit fontScale="85000" lnSpcReduction="10000"/>
          </a:bodyPr>
          <a:lstStyle/>
          <a:p>
            <a:pPr marL="0" indent="0">
              <a:buNone/>
            </a:pPr>
            <a:r>
              <a:rPr lang="en-US" dirty="0" smtClean="0">
                <a:latin typeface="Calibri" pitchFamily="34" charset="0"/>
                <a:cs typeface="Calibri" pitchFamily="34" charset="0"/>
              </a:rPr>
              <a:t>Groups like the Freedman’s Bureau, which intervened to provide food, shelter, economic aid, and job opportunities for newly free African-Americans, were portray by Southerners as meddlers who encouraged African-Americans to be lazy and rebellious.  In fact, fewer than 1000 Freedman’s Bureau agents were in the South to begin with, and their primary work was to prevent black codes and homelessness from causing enormous harm to blacks in the Deep South.</a:t>
            </a:r>
            <a:endParaRPr lang="en-US" dirty="0">
              <a:latin typeface="Calibri" pitchFamily="34" charset="0"/>
              <a:cs typeface="Calibri" pitchFamily="34" charset="0"/>
            </a:endParaRPr>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124200" y="1905000"/>
            <a:ext cx="5532050" cy="3905250"/>
          </a:xfrm>
        </p:spPr>
      </p:pic>
    </p:spTree>
    <p:extLst>
      <p:ext uri="{BB962C8B-B14F-4D97-AF65-F5344CB8AC3E}">
        <p14:creationId xmlns:p14="http://schemas.microsoft.com/office/powerpoint/2010/main" val="40383117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b="1" dirty="0" smtClean="0">
                <a:latin typeface="Monotype Corsiva" pitchFamily="66" charset="0"/>
              </a:rPr>
              <a:t>Senator Hiram Revels (R) Mississippi</a:t>
            </a:r>
            <a:endParaRPr lang="en-US" b="1" dirty="0">
              <a:latin typeface="Monotype Corsiva" pitchFamily="66" charset="0"/>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52863" y="608506"/>
            <a:ext cx="4279900" cy="5090126"/>
          </a:xfrm>
        </p:spPr>
      </p:pic>
      <p:sp>
        <p:nvSpPr>
          <p:cNvPr id="6" name="Text Placeholder 5"/>
          <p:cNvSpPr>
            <a:spLocks noGrp="1"/>
          </p:cNvSpPr>
          <p:nvPr>
            <p:ph type="body" sz="half" idx="2"/>
          </p:nvPr>
        </p:nvSpPr>
        <p:spPr/>
        <p:txBody>
          <a:bodyPr>
            <a:normAutofit/>
          </a:bodyPr>
          <a:lstStyle/>
          <a:p>
            <a:r>
              <a:rPr lang="en-US" sz="1400" dirty="0" smtClean="0">
                <a:latin typeface="Calibri" pitchFamily="34" charset="0"/>
                <a:cs typeface="Calibri" pitchFamily="34" charset="0"/>
              </a:rPr>
              <a:t>Senator Hiram Revels had been born a free man in North Carolina and traveled around the United States quite a bit during his lifetime.  His most prestigious job before the Civil War had been as a schoolmaster in Baltimore, MD.  But after the Civil War, he joined the Freedman’s Bureau, which brought him to Mississippi.  From there, he rose to social prominence.  As many newspapers and historians have noted since, Revels, when sworn into office in 1870, took the seat once vacated by Confederate President Jefferson Davis. </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31995171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46087"/>
            <a:ext cx="3365292" cy="1185861"/>
          </a:xfrm>
        </p:spPr>
        <p:txBody>
          <a:bodyPr/>
          <a:lstStyle/>
          <a:p>
            <a:r>
              <a:rPr lang="en-US" b="1" dirty="0" smtClean="0">
                <a:latin typeface="Monotype Corsiva" pitchFamily="66" charset="0"/>
              </a:rPr>
              <a:t>Senator Blanche K. Bruce (R) Mississippi</a:t>
            </a:r>
            <a:endParaRPr lang="en-US" b="1" dirty="0">
              <a:latin typeface="Monotype Corsiva" pitchFamily="66"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52863" y="715651"/>
            <a:ext cx="4279900" cy="4875835"/>
          </a:xfrm>
        </p:spPr>
      </p:pic>
      <p:sp>
        <p:nvSpPr>
          <p:cNvPr id="4" name="Text Placeholder 3"/>
          <p:cNvSpPr>
            <a:spLocks noGrp="1"/>
          </p:cNvSpPr>
          <p:nvPr>
            <p:ph type="body" sz="half" idx="2"/>
          </p:nvPr>
        </p:nvSpPr>
        <p:spPr>
          <a:xfrm>
            <a:off x="304800" y="1631949"/>
            <a:ext cx="3365292" cy="4229099"/>
          </a:xfrm>
        </p:spPr>
        <p:txBody>
          <a:bodyPr>
            <a:noAutofit/>
          </a:bodyPr>
          <a:lstStyle/>
          <a:p>
            <a:r>
              <a:rPr lang="en-US" sz="1600" dirty="0" smtClean="0">
                <a:latin typeface="Calibri" pitchFamily="34" charset="0"/>
                <a:cs typeface="Calibri" pitchFamily="34" charset="0"/>
              </a:rPr>
              <a:t>Blanche K. Bruce had been born as a slave near Farmville, Virginia – perhaps the son of his owner.  He had been privileged as a slave, allowed to learn how to read and write by a tutor in the family who also worked with his half-brother.  He had left his master at the start of the Civil War and become a school teacher in Samuel Clements (Pseudonym: Mark Twain) hometown of Hannibal, Missouri.  From there, he moved to Mississippi, where he invested in a plantation, and worked as a tax collector for Bolivar County.  He rose to prominence through diligence and hard work, and was elected to the United States Senate in 1875. </a:t>
            </a:r>
            <a:endParaRPr lang="en-US" sz="1600" dirty="0">
              <a:latin typeface="Calibri" pitchFamily="34" charset="0"/>
              <a:cs typeface="Calibri" pitchFamily="34" charset="0"/>
            </a:endParaRPr>
          </a:p>
        </p:txBody>
      </p:sp>
    </p:spTree>
    <p:extLst>
      <p:ext uri="{BB962C8B-B14F-4D97-AF65-F5344CB8AC3E}">
        <p14:creationId xmlns:p14="http://schemas.microsoft.com/office/powerpoint/2010/main" val="32484899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1"/>
            <a:ext cx="3517692" cy="1066800"/>
          </a:xfrm>
        </p:spPr>
        <p:txBody>
          <a:bodyPr/>
          <a:lstStyle/>
          <a:p>
            <a:r>
              <a:rPr lang="en-US" b="1" dirty="0" smtClean="0">
                <a:latin typeface="Monotype Corsiva" pitchFamily="66" charset="0"/>
              </a:rPr>
              <a:t>Congressional Representative Robert Smalls, (R) South Carolina</a:t>
            </a:r>
            <a:endParaRPr lang="en-US" b="1" dirty="0">
              <a:latin typeface="Monotype Corsiva" pitchFamily="66"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57586" y="228600"/>
            <a:ext cx="4676814" cy="6406595"/>
          </a:xfrm>
        </p:spPr>
      </p:pic>
      <p:sp>
        <p:nvSpPr>
          <p:cNvPr id="4" name="Text Placeholder 3"/>
          <p:cNvSpPr>
            <a:spLocks noGrp="1"/>
          </p:cNvSpPr>
          <p:nvPr>
            <p:ph type="body" sz="half" idx="2"/>
          </p:nvPr>
        </p:nvSpPr>
        <p:spPr>
          <a:xfrm>
            <a:off x="228600" y="1219200"/>
            <a:ext cx="3365292" cy="5638800"/>
          </a:xfrm>
        </p:spPr>
        <p:txBody>
          <a:bodyPr>
            <a:noAutofit/>
          </a:bodyPr>
          <a:lstStyle/>
          <a:p>
            <a:r>
              <a:rPr lang="en-US" sz="1400" dirty="0" smtClean="0">
                <a:latin typeface="Calibri" pitchFamily="34" charset="0"/>
                <a:cs typeface="Calibri" pitchFamily="34" charset="0"/>
              </a:rPr>
              <a:t>Eric </a:t>
            </a:r>
            <a:r>
              <a:rPr lang="en-US" sz="1400" dirty="0" err="1" smtClean="0">
                <a:latin typeface="Calibri" pitchFamily="34" charset="0"/>
                <a:cs typeface="Calibri" pitchFamily="34" charset="0"/>
              </a:rPr>
              <a:t>Foner</a:t>
            </a:r>
            <a:r>
              <a:rPr lang="en-US" sz="1400" dirty="0" smtClean="0">
                <a:latin typeface="Calibri" pitchFamily="34" charset="0"/>
                <a:cs typeface="Calibri" pitchFamily="34" charset="0"/>
              </a:rPr>
              <a:t> describes Robert Smalls thusly: </a:t>
            </a:r>
          </a:p>
          <a:p>
            <a:r>
              <a:rPr lang="en-US" sz="1400" dirty="0" smtClean="0">
                <a:latin typeface="Calibri" pitchFamily="34" charset="0"/>
                <a:cs typeface="Calibri" pitchFamily="34" charset="0"/>
              </a:rPr>
              <a:t>“In May of 1862, in one of the Civil War’s most celebrated acts of individual daring and bravery, Robert Smalls, the slave pilot of the Confederate navel vessel the </a:t>
            </a:r>
            <a:r>
              <a:rPr lang="en-US" sz="1400" i="1" dirty="0" smtClean="0">
                <a:latin typeface="Calibri" pitchFamily="34" charset="0"/>
                <a:cs typeface="Calibri" pitchFamily="34" charset="0"/>
              </a:rPr>
              <a:t>Planter</a:t>
            </a:r>
            <a:r>
              <a:rPr lang="en-US" sz="1400" dirty="0" smtClean="0">
                <a:latin typeface="Calibri" pitchFamily="34" charset="0"/>
                <a:cs typeface="Calibri" pitchFamily="34" charset="0"/>
              </a:rPr>
              <a:t>, brought on board his family and several other slaves, disguised himself as the captain, guided the ship out of the harbor of Charleston, South Carolina, and surrendered it to Union forces.  The feat won for Smalls an officer’s commission in the Union navy and a reward of $1500, which he later used to purchase land in Beaufort, South Carolina, his place of birth.  During Reconstruction, Smalls would become one of the most powerful political leaders of the state.  He served five terms in Congress in the 1870s and 1880s, and as late as 1913 he held the position of collector of customs in Beaufort.  Only when President Woodrow Wilson swept most of the remaining black appointees from office did Small’s long political career come to an end.”</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38425909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600" b="1" dirty="0" smtClean="0">
                <a:latin typeface="Monotype Corsiva" pitchFamily="66" charset="0"/>
              </a:rPr>
              <a:t>President Ulysses S. Grant, 1869 - 1877</a:t>
            </a:r>
            <a:endParaRPr lang="en-US" sz="3600" b="1" dirty="0">
              <a:latin typeface="Monotype Corsiva" pitchFamily="66" charset="0"/>
            </a:endParaRPr>
          </a:p>
        </p:txBody>
      </p:sp>
      <p:sp>
        <p:nvSpPr>
          <p:cNvPr id="6" name="Content Placeholder 5"/>
          <p:cNvSpPr>
            <a:spLocks noGrp="1"/>
          </p:cNvSpPr>
          <p:nvPr>
            <p:ph idx="1"/>
          </p:nvPr>
        </p:nvSpPr>
        <p:spPr/>
        <p:txBody>
          <a:bodyPr>
            <a:normAutofit lnSpcReduction="10000"/>
          </a:bodyPr>
          <a:lstStyle/>
          <a:p>
            <a:r>
              <a:rPr lang="en-US" dirty="0" smtClean="0">
                <a:latin typeface="Calibri" pitchFamily="34" charset="0"/>
                <a:cs typeface="Calibri" pitchFamily="34" charset="0"/>
              </a:rPr>
              <a:t>Although often condemned as a poor manager of his own government and a corrupt leader, Ulysses S. Grant was very devoted to the cause of freedom and the preservation of the Union’s established goals. </a:t>
            </a:r>
          </a:p>
          <a:p>
            <a:r>
              <a:rPr lang="en-US" dirty="0" smtClean="0">
                <a:latin typeface="Calibri" pitchFamily="34" charset="0"/>
                <a:cs typeface="Calibri" pitchFamily="34" charset="0"/>
              </a:rPr>
              <a:t>Grant’s Administration suffered from corruption, particularly corruption related to the rapidly expanding railroads, but his devotion to equal rights under the law for the formerly enslaved never wavered. </a:t>
            </a:r>
          </a:p>
          <a:p>
            <a:r>
              <a:rPr lang="en-US" dirty="0" smtClean="0">
                <a:latin typeface="Calibri" pitchFamily="34" charset="0"/>
                <a:cs typeface="Calibri" pitchFamily="34" charset="0"/>
              </a:rPr>
              <a:t>Under Grant, soldiers continued to occupy the South, the Freedman’s Bureau continued to advocate for the formerly enslaved, and laws were passed to prevent domestic terrorism by groups like the Ku Klux Klan. </a:t>
            </a:r>
          </a:p>
          <a:p>
            <a:r>
              <a:rPr lang="en-US" dirty="0" smtClean="0">
                <a:latin typeface="Calibri" pitchFamily="34" charset="0"/>
                <a:cs typeface="Calibri" pitchFamily="34" charset="0"/>
              </a:rPr>
              <a:t>The 15</a:t>
            </a:r>
            <a:r>
              <a:rPr lang="en-US" baseline="30000" dirty="0" smtClean="0">
                <a:latin typeface="Calibri" pitchFamily="34" charset="0"/>
                <a:cs typeface="Calibri" pitchFamily="34" charset="0"/>
              </a:rPr>
              <a:t>th</a:t>
            </a:r>
            <a:r>
              <a:rPr lang="en-US" dirty="0" smtClean="0">
                <a:latin typeface="Calibri" pitchFamily="34" charset="0"/>
                <a:cs typeface="Calibri" pitchFamily="34" charset="0"/>
              </a:rPr>
              <a:t> Amendment was passed while Grant was President.</a:t>
            </a:r>
          </a:p>
          <a:p>
            <a:r>
              <a:rPr lang="en-US" dirty="0" smtClean="0">
                <a:latin typeface="Calibri" pitchFamily="34" charset="0"/>
                <a:cs typeface="Calibri" pitchFamily="34" charset="0"/>
              </a:rPr>
              <a:t>The Transcontinental Railroad was completed under the leadership of President Ulysses S. Grant, as well. </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319299258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US" sz="4400" b="1" dirty="0" smtClean="0">
                <a:latin typeface="Monotype Corsiva" pitchFamily="66" charset="0"/>
              </a:rPr>
              <a:t>Part VII.  A Summary View of The Reconstruction</a:t>
            </a:r>
            <a:endParaRPr lang="en-US" sz="4400" b="1" dirty="0">
              <a:latin typeface="Monotype Corsiva" pitchFamily="66" charset="0"/>
            </a:endParaRPr>
          </a:p>
        </p:txBody>
      </p:sp>
      <p:sp>
        <p:nvSpPr>
          <p:cNvPr id="6" name="Text Placeholder 5"/>
          <p:cNvSpPr>
            <a:spLocks noGrp="1"/>
          </p:cNvSpPr>
          <p:nvPr>
            <p:ph type="body" idx="1"/>
          </p:nvPr>
        </p:nvSpPr>
        <p:spPr/>
        <p:txBody>
          <a:bodyPr>
            <a:normAutofit/>
          </a:bodyPr>
          <a:lstStyle/>
          <a:p>
            <a:pPr algn="l"/>
            <a:r>
              <a:rPr lang="en-US" sz="2400" dirty="0" smtClean="0">
                <a:latin typeface="Monotype Corsiva" pitchFamily="66" charset="0"/>
              </a:rPr>
              <a:t>Alternatives, Perspectives, Compromise, Abandonment, and the Failed Legacy of the Reconstruction </a:t>
            </a:r>
            <a:endParaRPr lang="en-US" sz="2400" dirty="0">
              <a:latin typeface="Monotype Corsiva" pitchFamily="66" charset="0"/>
            </a:endParaRPr>
          </a:p>
        </p:txBody>
      </p:sp>
    </p:spTree>
    <p:extLst>
      <p:ext uri="{BB962C8B-B14F-4D97-AF65-F5344CB8AC3E}">
        <p14:creationId xmlns:p14="http://schemas.microsoft.com/office/powerpoint/2010/main" val="152777021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446087"/>
            <a:ext cx="3517692" cy="1185861"/>
          </a:xfrm>
        </p:spPr>
        <p:txBody>
          <a:bodyPr/>
          <a:lstStyle/>
          <a:p>
            <a:r>
              <a:rPr lang="en-US" sz="3600" b="1" dirty="0" smtClean="0">
                <a:latin typeface="Monotype Corsiva" pitchFamily="66" charset="0"/>
              </a:rPr>
              <a:t>Sharecropping and Poverty</a:t>
            </a:r>
            <a:endParaRPr lang="en-US" sz="3600" b="1" dirty="0">
              <a:latin typeface="Monotype Corsiva" pitchFamily="66"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5908" y="345625"/>
            <a:ext cx="3858491" cy="2771648"/>
          </a:xfrm>
        </p:spPr>
      </p:pic>
      <p:sp>
        <p:nvSpPr>
          <p:cNvPr id="6" name="Text Placeholder 5"/>
          <p:cNvSpPr>
            <a:spLocks noGrp="1"/>
          </p:cNvSpPr>
          <p:nvPr>
            <p:ph type="body" sz="half" idx="2"/>
          </p:nvPr>
        </p:nvSpPr>
        <p:spPr>
          <a:xfrm>
            <a:off x="228600" y="1600200"/>
            <a:ext cx="4267200" cy="4724399"/>
          </a:xfrm>
        </p:spPr>
        <p:txBody>
          <a:bodyPr>
            <a:noAutofit/>
          </a:bodyPr>
          <a:lstStyle/>
          <a:p>
            <a:r>
              <a:rPr lang="en-US" sz="1400" dirty="0" smtClean="0">
                <a:latin typeface="Calibri" pitchFamily="34" charset="0"/>
                <a:cs typeface="Calibri" pitchFamily="34" charset="0"/>
              </a:rPr>
              <a:t>Unfortunately, conditions among poor people in the South did not improve economically as quickly as many had supposed they would.  The United States government refused to simply give away land to the formerly enslaved – or to poor whites for that matter.  Most of the plantation in the South were not immediately profitable, and having to pay labor costs in a post-slavery economy undermined their profitability.  And thus, the sharecropping system emerged.  Poor farmers would work the land of a larger plantation owner, and pay rent for their living arrangements by handing over a portion of their crop to the owner.  Generally, the tenant farmer (sharecropper) was never able to pay off their rent, pay for their tools and satisfy their basic needs without falling into debt – and the cycle of poverty continued. </a:t>
            </a:r>
          </a:p>
          <a:p>
            <a:r>
              <a:rPr lang="en-US" sz="1400" dirty="0" smtClean="0">
                <a:latin typeface="Calibri" pitchFamily="34" charset="0"/>
                <a:cs typeface="Calibri" pitchFamily="34" charset="0"/>
              </a:rPr>
              <a:t>Ironically, while land was not redistributed in the South according to the guidelines of Sherman’s Field Order #15, the Homestead Act made land in the West available for very low prices.  What explains the difference in the government’s  attitude towards land ownership in the different regions?</a:t>
            </a:r>
            <a:endParaRPr lang="en-US" sz="1400" dirty="0">
              <a:latin typeface="Calibri" pitchFamily="34" charset="0"/>
              <a:cs typeface="Calibri"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3200400"/>
            <a:ext cx="3810000" cy="3400425"/>
          </a:xfrm>
          <a:prstGeom prst="rect">
            <a:avLst/>
          </a:prstGeom>
        </p:spPr>
      </p:pic>
    </p:spTree>
    <p:extLst>
      <p:ext uri="{BB962C8B-B14F-4D97-AF65-F5344CB8AC3E}">
        <p14:creationId xmlns:p14="http://schemas.microsoft.com/office/powerpoint/2010/main" val="311456686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2660650" cy="1185861"/>
          </a:xfrm>
        </p:spPr>
        <p:txBody>
          <a:bodyPr/>
          <a:lstStyle/>
          <a:p>
            <a:r>
              <a:rPr lang="en-US" sz="4800" b="1" dirty="0" err="1" smtClean="0">
                <a:latin typeface="Monotype Corsiva" pitchFamily="66" charset="0"/>
              </a:rPr>
              <a:t>Exodusters</a:t>
            </a:r>
            <a:endParaRPr lang="en-US" sz="4800" b="1" dirty="0">
              <a:latin typeface="Monotype Corsiva" pitchFamily="66" charset="0"/>
            </a:endParaRPr>
          </a:p>
        </p:txBody>
      </p:sp>
      <p:sp>
        <p:nvSpPr>
          <p:cNvPr id="4" name="Text Placeholder 3"/>
          <p:cNvSpPr>
            <a:spLocks noGrp="1"/>
          </p:cNvSpPr>
          <p:nvPr>
            <p:ph type="body" sz="half" idx="2"/>
          </p:nvPr>
        </p:nvSpPr>
        <p:spPr>
          <a:xfrm>
            <a:off x="381000" y="1631949"/>
            <a:ext cx="3289092" cy="4692651"/>
          </a:xfrm>
        </p:spPr>
        <p:txBody>
          <a:bodyPr>
            <a:noAutofit/>
          </a:bodyPr>
          <a:lstStyle/>
          <a:p>
            <a:r>
              <a:rPr lang="en-US" sz="1600" dirty="0" smtClean="0">
                <a:latin typeface="Calibri" pitchFamily="34" charset="0"/>
                <a:cs typeface="Calibri" pitchFamily="34" charset="0"/>
              </a:rPr>
              <a:t>Faced with a lack of economic opportunity in the South, and confronted with the arbitrary danger of hate groups like the Ku Klux Klan, many African-Americans chose to emigrate from the region.  For some, organized pilgrimages towards Caribbean or African destinations were pursued.  But many other African Americans set forth towards the West.  They called themselves ‘</a:t>
            </a:r>
            <a:r>
              <a:rPr lang="en-US" sz="1600" dirty="0" err="1" smtClean="0">
                <a:latin typeface="Calibri" pitchFamily="34" charset="0"/>
                <a:cs typeface="Calibri" pitchFamily="34" charset="0"/>
              </a:rPr>
              <a:t>Exodusters</a:t>
            </a:r>
            <a:r>
              <a:rPr lang="en-US" sz="1600" dirty="0" smtClean="0">
                <a:latin typeface="Calibri" pitchFamily="34" charset="0"/>
                <a:cs typeface="Calibri" pitchFamily="34" charset="0"/>
              </a:rPr>
              <a:t>’ – invoking the images of Old Testament Israelites – who escaped slavery(The Pharaoh V. the Confederacy) , crossed a great body of water (Red Sea V. Mississippi River), and sought to sustain themselves in a desert-like region (Land of Canaan V. Kansas)by hard work and steadfast faith in God. </a:t>
            </a:r>
            <a:endParaRPr lang="en-US" sz="1600" dirty="0">
              <a:latin typeface="Calibri" pitchFamily="34" charset="0"/>
              <a:cs typeface="Calibri" pitchFamily="34"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496697">
            <a:off x="3998737" y="1601653"/>
            <a:ext cx="4667658" cy="3681532"/>
          </a:xfrm>
        </p:spPr>
      </p:pic>
    </p:spTree>
    <p:extLst>
      <p:ext uri="{BB962C8B-B14F-4D97-AF65-F5344CB8AC3E}">
        <p14:creationId xmlns:p14="http://schemas.microsoft.com/office/powerpoint/2010/main" val="39991699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1"/>
            <a:ext cx="3212892" cy="1250948"/>
          </a:xfrm>
        </p:spPr>
        <p:txBody>
          <a:bodyPr/>
          <a:lstStyle/>
          <a:p>
            <a:r>
              <a:rPr lang="en-US" sz="4800" b="1" dirty="0" smtClean="0">
                <a:latin typeface="Monotype Corsiva" pitchFamily="66" charset="0"/>
              </a:rPr>
              <a:t>Buffalo Soldiers</a:t>
            </a:r>
            <a:endParaRPr lang="en-US" sz="4800" b="1" dirty="0">
              <a:latin typeface="Monotype Corsiva" pitchFamily="66"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23438" y="838200"/>
            <a:ext cx="4258562" cy="5274565"/>
          </a:xfrm>
        </p:spPr>
      </p:pic>
      <p:sp>
        <p:nvSpPr>
          <p:cNvPr id="4" name="Text Placeholder 3"/>
          <p:cNvSpPr>
            <a:spLocks noGrp="1"/>
          </p:cNvSpPr>
          <p:nvPr>
            <p:ph type="body" sz="half" idx="2"/>
          </p:nvPr>
        </p:nvSpPr>
        <p:spPr>
          <a:xfrm>
            <a:off x="381000" y="1631949"/>
            <a:ext cx="3289092" cy="4464051"/>
          </a:xfrm>
        </p:spPr>
        <p:txBody>
          <a:bodyPr>
            <a:normAutofit/>
          </a:bodyPr>
          <a:lstStyle/>
          <a:p>
            <a:r>
              <a:rPr lang="en-US" sz="1400" dirty="0" smtClean="0">
                <a:latin typeface="Calibri" pitchFamily="34" charset="0"/>
                <a:cs typeface="Calibri" pitchFamily="34" charset="0"/>
              </a:rPr>
              <a:t>Many African-American men decided to join the United States military, a choice which was difficult given the open racism and discrimination which thrived in that organization.  Some black soldiers were stationed in the South during the Reconstruction, but more were sent to points West, where they were employed in forts along the Frontier.  Clearing the railroads, maintaining telegraph wires, and protecting settlers – often by fighting against Native Americans – were their principle duties.  The irony that black soldiers  would risk life and limb to fight against Native Americans  for the benefit of white settlers who discriminated against and, indeed, oppressed both groups  has been much written about.  Bob Marley’s famous song, “Buffalo Soldier” address the topic as well. </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26708254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600" b="1" dirty="0" smtClean="0">
                <a:latin typeface="Monotype Corsiva" pitchFamily="66" charset="0"/>
              </a:rPr>
              <a:t>The Accomplishments of African American Leaders During Reconstructio</a:t>
            </a:r>
            <a:r>
              <a:rPr lang="en-US" sz="3600" b="1" dirty="0">
                <a:latin typeface="Monotype Corsiva" pitchFamily="66" charset="0"/>
              </a:rPr>
              <a:t>n</a:t>
            </a:r>
          </a:p>
        </p:txBody>
      </p:sp>
      <p:sp>
        <p:nvSpPr>
          <p:cNvPr id="6" name="Content Placeholder 5"/>
          <p:cNvSpPr>
            <a:spLocks noGrp="1"/>
          </p:cNvSpPr>
          <p:nvPr>
            <p:ph idx="1"/>
          </p:nvPr>
        </p:nvSpPr>
        <p:spPr/>
        <p:txBody>
          <a:bodyPr>
            <a:normAutofit fontScale="92500" lnSpcReduction="20000"/>
          </a:bodyPr>
          <a:lstStyle/>
          <a:p>
            <a:r>
              <a:rPr lang="en-US" dirty="0" smtClean="0"/>
              <a:t>Legal gains passed through national and state governments which ended slavery, provided citizenship rights, and granted the franchise to black men were all articulated – even if they were denied regionally in the South.</a:t>
            </a:r>
          </a:p>
          <a:p>
            <a:r>
              <a:rPr lang="en-US" dirty="0" smtClean="0"/>
              <a:t>An imperfect wage system had been established for African-American works, and land ownership had been achieved by close to one in seven of the formerly enslaved. </a:t>
            </a:r>
          </a:p>
          <a:p>
            <a:r>
              <a:rPr lang="en-US" dirty="0" smtClean="0"/>
              <a:t>Black Churches were organized and became the center of many new communities. </a:t>
            </a:r>
          </a:p>
          <a:p>
            <a:r>
              <a:rPr lang="en-US" dirty="0" smtClean="0"/>
              <a:t>The Freedman’s Bureau schools organized by African-Americans inspired the public school system (for both whites and blacks) across the entire South.  Although these schools were segregated, in most places, they were the first of schools to be established at all.</a:t>
            </a:r>
          </a:p>
          <a:p>
            <a:r>
              <a:rPr lang="en-US" dirty="0" smtClean="0"/>
              <a:t>African American men participated in government as both voters and elected officials. </a:t>
            </a:r>
          </a:p>
        </p:txBody>
      </p:sp>
    </p:spTree>
    <p:extLst>
      <p:ext uri="{BB962C8B-B14F-4D97-AF65-F5344CB8AC3E}">
        <p14:creationId xmlns:p14="http://schemas.microsoft.com/office/powerpoint/2010/main" val="90121226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b="1" dirty="0" smtClean="0">
                <a:latin typeface="Monotype Corsiva" pitchFamily="66" charset="0"/>
              </a:rPr>
              <a:t>The Compromise of 1877</a:t>
            </a:r>
            <a:endParaRPr lang="en-US" sz="4800" b="1" dirty="0">
              <a:latin typeface="Monotype Corsiva" pitchFamily="66" charset="0"/>
            </a:endParaRPr>
          </a:p>
        </p:txBody>
      </p:sp>
      <p:sp>
        <p:nvSpPr>
          <p:cNvPr id="3" name="Content Placeholder 2"/>
          <p:cNvSpPr>
            <a:spLocks noGrp="1"/>
          </p:cNvSpPr>
          <p:nvPr>
            <p:ph idx="1"/>
          </p:nvPr>
        </p:nvSpPr>
        <p:spPr/>
        <p:txBody>
          <a:bodyPr>
            <a:normAutofit/>
          </a:bodyPr>
          <a:lstStyle/>
          <a:p>
            <a:r>
              <a:rPr lang="en-US" sz="2000" dirty="0" smtClean="0">
                <a:latin typeface="Calibri" pitchFamily="34" charset="0"/>
                <a:cs typeface="Calibri" pitchFamily="34" charset="0"/>
              </a:rPr>
              <a:t>In 1876, the Republican candidate Rutherford B. Hayes and the Democratic candidate Samuel Tilden were in a bitter contest characterized by violence on both sides. </a:t>
            </a:r>
          </a:p>
          <a:p>
            <a:r>
              <a:rPr lang="en-US" sz="2000" dirty="0" smtClean="0">
                <a:latin typeface="Calibri" pitchFamily="34" charset="0"/>
                <a:cs typeface="Calibri" pitchFamily="34" charset="0"/>
              </a:rPr>
              <a:t>While Tilden had won more popular votes in the election, the Electoral College votes needed for victory were not secured by either man.  </a:t>
            </a:r>
          </a:p>
          <a:p>
            <a:r>
              <a:rPr lang="en-US" sz="2000" dirty="0" smtClean="0">
                <a:latin typeface="Calibri" pitchFamily="34" charset="0"/>
                <a:cs typeface="Calibri" pitchFamily="34" charset="0"/>
              </a:rPr>
              <a:t>Disputed election returns in South Carolina, Louisiana, and Florida forced Congress to investigate the issue. </a:t>
            </a:r>
          </a:p>
          <a:p>
            <a:r>
              <a:rPr lang="en-US" sz="2000" dirty="0" smtClean="0">
                <a:latin typeface="Calibri" pitchFamily="34" charset="0"/>
                <a:cs typeface="Calibri" pitchFamily="34" charset="0"/>
              </a:rPr>
              <a:t>The Compromise, or Bargain of 1877 resulted from this inquiry.</a:t>
            </a:r>
            <a:endParaRPr lang="en-US" sz="2000" dirty="0">
              <a:latin typeface="Calibri" pitchFamily="34" charset="0"/>
              <a:cs typeface="Calibri" pitchFamily="34" charset="0"/>
            </a:endParaRPr>
          </a:p>
        </p:txBody>
      </p:sp>
    </p:spTree>
    <p:extLst>
      <p:ext uri="{BB962C8B-B14F-4D97-AF65-F5344CB8AC3E}">
        <p14:creationId xmlns:p14="http://schemas.microsoft.com/office/powerpoint/2010/main" val="10008699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04800" y="457200"/>
            <a:ext cx="8610600" cy="1185861"/>
          </a:xfrm>
        </p:spPr>
        <p:txBody>
          <a:bodyPr/>
          <a:lstStyle/>
          <a:p>
            <a:pPr algn="ctr"/>
            <a:r>
              <a:rPr lang="en-US" sz="3600" dirty="0" smtClean="0">
                <a:latin typeface="Monotype Corsiva" pitchFamily="66" charset="0"/>
                <a:cs typeface="Calibri" pitchFamily="34" charset="0"/>
              </a:rPr>
              <a:t>The Desire to Reunite, Repair, and Reconstruct </a:t>
            </a:r>
            <a:endParaRPr lang="en-US" sz="3600" dirty="0">
              <a:latin typeface="Monotype Corsiva" pitchFamily="66" charset="0"/>
              <a:cs typeface="Calibri" pitchFamily="34" charset="0"/>
            </a:endParaRPr>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24200" y="1680369"/>
            <a:ext cx="5791200" cy="4252912"/>
          </a:xfrm>
        </p:spPr>
      </p:pic>
      <p:sp>
        <p:nvSpPr>
          <p:cNvPr id="9" name="Text Placeholder 8"/>
          <p:cNvSpPr>
            <a:spLocks noGrp="1"/>
          </p:cNvSpPr>
          <p:nvPr>
            <p:ph type="body" sz="half" idx="2"/>
          </p:nvPr>
        </p:nvSpPr>
        <p:spPr>
          <a:xfrm>
            <a:off x="228600" y="1676400"/>
            <a:ext cx="2813050" cy="4953000"/>
          </a:xfrm>
        </p:spPr>
        <p:txBody>
          <a:bodyPr>
            <a:normAutofit lnSpcReduction="10000"/>
          </a:bodyPr>
          <a:lstStyle/>
          <a:p>
            <a:r>
              <a:rPr lang="en-US" sz="1400" dirty="0" smtClean="0">
                <a:latin typeface="Calibri" pitchFamily="34" charset="0"/>
                <a:cs typeface="Calibri" pitchFamily="34" charset="0"/>
              </a:rPr>
              <a:t>Because of the desire on the part of Northerners and Southerners alike to reunify the nation in the aftermath of the Civil War, it was commonly related that both sides had fought honorably for what they believed was right – and that both sides had fought valiantly for “a cause.”  That the “Lost Cause” of the South was one of treasonous rebellion in support of slavery was glossed over.  This interpretation of the war simply </a:t>
            </a:r>
            <a:r>
              <a:rPr lang="en-US" sz="1400" i="1" u="sng" dirty="0" smtClean="0">
                <a:latin typeface="Calibri" pitchFamily="34" charset="0"/>
                <a:cs typeface="Calibri" pitchFamily="34" charset="0"/>
              </a:rPr>
              <a:t>left out</a:t>
            </a:r>
            <a:r>
              <a:rPr lang="en-US" sz="1400" dirty="0" smtClean="0">
                <a:latin typeface="Calibri" pitchFamily="34" charset="0"/>
                <a:cs typeface="Calibri" pitchFamily="34" charset="0"/>
              </a:rPr>
              <a:t> the narrative of African-Americans and the role which they played in fighting and winning the war for the Union.  African-American slavery, which was the most important cause of the Civil War, was dropped from the public memory of the war in order to foster reconciliation and unity.   The goals of Reconstruction – equality and justice for freedmen – were lost as well. </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27806313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5400" b="1" dirty="0" smtClean="0">
                <a:latin typeface="Monotype Corsiva" pitchFamily="66" charset="0"/>
              </a:rPr>
              <a:t>The Compromise of 1877</a:t>
            </a:r>
            <a:endParaRPr lang="en-US" sz="5400" b="1" dirty="0">
              <a:latin typeface="Monotype Corsiva" pitchFamily="66" charset="0"/>
            </a:endParaRPr>
          </a:p>
        </p:txBody>
      </p:sp>
      <p:sp>
        <p:nvSpPr>
          <p:cNvPr id="3" name="Content Placeholder 2"/>
          <p:cNvSpPr>
            <a:spLocks noGrp="1"/>
          </p:cNvSpPr>
          <p:nvPr>
            <p:ph idx="1"/>
          </p:nvPr>
        </p:nvSpPr>
        <p:spPr>
          <a:xfrm>
            <a:off x="990600" y="1676400"/>
            <a:ext cx="7125112" cy="4106198"/>
          </a:xfrm>
        </p:spPr>
        <p:txBody>
          <a:bodyPr>
            <a:normAutofit fontScale="92500"/>
          </a:bodyPr>
          <a:lstStyle/>
          <a:p>
            <a:pPr marL="0" indent="0">
              <a:buNone/>
            </a:pPr>
            <a:r>
              <a:rPr lang="en-US" dirty="0" smtClean="0">
                <a:latin typeface="Calibri" pitchFamily="34" charset="0"/>
                <a:cs typeface="Calibri" pitchFamily="34" charset="0"/>
              </a:rPr>
              <a:t>The corrupt bargain that was struck in 1877 resulted in Rutherford Hayes becoming President of the United States.  Not every aspect of the agreement came to fruition, but the basics of the agreement did. </a:t>
            </a:r>
          </a:p>
          <a:p>
            <a:pPr>
              <a:buFont typeface="Wingdings" pitchFamily="2" charset="2"/>
              <a:buChar char="v"/>
            </a:pPr>
            <a:r>
              <a:rPr lang="en-US" dirty="0" smtClean="0">
                <a:latin typeface="Calibri" pitchFamily="34" charset="0"/>
                <a:cs typeface="Calibri" pitchFamily="34" charset="0"/>
              </a:rPr>
              <a:t>Rutherford B. Hayes would become President of the United States.</a:t>
            </a:r>
          </a:p>
          <a:p>
            <a:pPr>
              <a:buFont typeface="Wingdings" pitchFamily="2" charset="2"/>
              <a:buChar char="v"/>
            </a:pPr>
            <a:r>
              <a:rPr lang="en-US" dirty="0" smtClean="0">
                <a:latin typeface="Calibri" pitchFamily="34" charset="0"/>
                <a:cs typeface="Calibri" pitchFamily="34" charset="0"/>
              </a:rPr>
              <a:t>Republicans in Congress promised not to intervene in the affairs of Southern States, and to allow Democrats to claim control of the local governments in South Carolina, Louisiana, and Florida. </a:t>
            </a:r>
          </a:p>
          <a:p>
            <a:pPr>
              <a:buFont typeface="Wingdings" pitchFamily="2" charset="2"/>
              <a:buChar char="v"/>
            </a:pPr>
            <a:r>
              <a:rPr lang="en-US" dirty="0" smtClean="0">
                <a:latin typeface="Calibri" pitchFamily="34" charset="0"/>
                <a:cs typeface="Calibri" pitchFamily="34" charset="0"/>
              </a:rPr>
              <a:t>Rutherford B. Hayes promised to appoint one Southerner to his Presidential Cabinet. </a:t>
            </a:r>
          </a:p>
          <a:p>
            <a:pPr>
              <a:buFont typeface="Wingdings" pitchFamily="2" charset="2"/>
              <a:buChar char="v"/>
            </a:pPr>
            <a:r>
              <a:rPr lang="en-US" dirty="0" smtClean="0">
                <a:latin typeface="Calibri" pitchFamily="34" charset="0"/>
                <a:cs typeface="Calibri" pitchFamily="34" charset="0"/>
              </a:rPr>
              <a:t>Hayes also promised to provide federal aid to the Texas and Pacific Railroad, which was creating a Southern Railroad route across the West.</a:t>
            </a:r>
          </a:p>
          <a:p>
            <a:pPr>
              <a:buFont typeface="Wingdings" pitchFamily="2" charset="2"/>
              <a:buChar char="v"/>
            </a:pPr>
            <a:r>
              <a:rPr lang="en-US" dirty="0" smtClean="0">
                <a:latin typeface="Calibri" pitchFamily="34" charset="0"/>
                <a:cs typeface="Calibri" pitchFamily="34" charset="0"/>
              </a:rPr>
              <a:t>Finally, Democrats promised to respect the civil and political rights of African American citizens. </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105506614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125113" cy="924475"/>
          </a:xfrm>
        </p:spPr>
        <p:txBody>
          <a:bodyPr/>
          <a:lstStyle/>
          <a:p>
            <a:r>
              <a:rPr lang="en-US" sz="3600" b="1" dirty="0" smtClean="0">
                <a:latin typeface="Monotype Corsiva" pitchFamily="66" charset="0"/>
              </a:rPr>
              <a:t>Southern State Undermine the Voting Rights of African-Americans</a:t>
            </a:r>
            <a:endParaRPr lang="en-US" sz="3600" b="1" dirty="0">
              <a:latin typeface="Monotype Corsiva" pitchFamily="66" charset="0"/>
            </a:endParaRPr>
          </a:p>
        </p:txBody>
      </p:sp>
      <p:sp>
        <p:nvSpPr>
          <p:cNvPr id="3" name="Content Placeholder 2"/>
          <p:cNvSpPr>
            <a:spLocks noGrp="1"/>
          </p:cNvSpPr>
          <p:nvPr>
            <p:ph idx="1"/>
          </p:nvPr>
        </p:nvSpPr>
        <p:spPr/>
        <p:txBody>
          <a:bodyPr/>
          <a:lstStyle/>
          <a:p>
            <a:pPr>
              <a:buFont typeface="Wingdings" pitchFamily="2" charset="2"/>
              <a:buChar char="v"/>
            </a:pPr>
            <a:r>
              <a:rPr lang="en-US" dirty="0" smtClean="0">
                <a:latin typeface="Calibri" pitchFamily="34" charset="0"/>
                <a:cs typeface="Calibri" pitchFamily="34" charset="0"/>
              </a:rPr>
              <a:t>Southern states almost immediately resumed the practice of creating black codes to control the movements and economic opportunities of African-American citizens.  </a:t>
            </a:r>
          </a:p>
          <a:p>
            <a:pPr>
              <a:buFont typeface="Wingdings" pitchFamily="2" charset="2"/>
              <a:buChar char="v"/>
            </a:pPr>
            <a:r>
              <a:rPr lang="en-US" dirty="0" smtClean="0">
                <a:latin typeface="Calibri" pitchFamily="34" charset="0"/>
                <a:cs typeface="Calibri" pitchFamily="34" charset="0"/>
              </a:rPr>
              <a:t>Voting restrictions were established as well, preventing African-American men from exercising the franchise:</a:t>
            </a:r>
          </a:p>
          <a:p>
            <a:pPr>
              <a:buFont typeface="Wingdings" pitchFamily="2" charset="2"/>
              <a:buChar char="v"/>
            </a:pPr>
            <a:r>
              <a:rPr lang="en-US" dirty="0" smtClean="0">
                <a:latin typeface="Calibri" pitchFamily="34" charset="0"/>
                <a:cs typeface="Calibri" pitchFamily="34" charset="0"/>
              </a:rPr>
              <a:t>Literacy Tests and Poll Taxes prevented many African-Americans from being eligible to vote.</a:t>
            </a:r>
          </a:p>
          <a:p>
            <a:pPr>
              <a:buFont typeface="Wingdings" pitchFamily="2" charset="2"/>
              <a:buChar char="v"/>
            </a:pPr>
            <a:r>
              <a:rPr lang="en-US" dirty="0" smtClean="0">
                <a:latin typeface="Calibri" pitchFamily="34" charset="0"/>
                <a:cs typeface="Calibri" pitchFamily="34" charset="0"/>
              </a:rPr>
              <a:t>Grandfather clauses allowed white citizens to vote – even if they were illiterate or poor – as long as someone in their families had previously voted.  (Most enslaved persons had no one in their “legitimate” families who had ever cast a ballot.) </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37335115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446087"/>
            <a:ext cx="3581400" cy="1185861"/>
          </a:xfrm>
        </p:spPr>
        <p:txBody>
          <a:bodyPr/>
          <a:lstStyle/>
          <a:p>
            <a:r>
              <a:rPr lang="en-US" sz="2800" b="1" dirty="0" smtClean="0">
                <a:latin typeface="Monotype Corsiva" pitchFamily="66" charset="0"/>
              </a:rPr>
              <a:t>The Practice of Lynching and Violence continues…</a:t>
            </a:r>
            <a:endParaRPr lang="en-US" sz="2800" b="1" dirty="0">
              <a:latin typeface="Monotype Corsiva" pitchFamily="66"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8200" y="762000"/>
            <a:ext cx="3700224" cy="5414962"/>
          </a:xfrm>
        </p:spPr>
      </p:pic>
      <p:sp>
        <p:nvSpPr>
          <p:cNvPr id="6" name="Text Placeholder 5"/>
          <p:cNvSpPr>
            <a:spLocks noGrp="1"/>
          </p:cNvSpPr>
          <p:nvPr>
            <p:ph type="body" sz="half" idx="2"/>
          </p:nvPr>
        </p:nvSpPr>
        <p:spPr>
          <a:xfrm>
            <a:off x="228600" y="1631949"/>
            <a:ext cx="4114800" cy="4540251"/>
          </a:xfrm>
        </p:spPr>
        <p:txBody>
          <a:bodyPr>
            <a:noAutofit/>
          </a:bodyPr>
          <a:lstStyle/>
          <a:p>
            <a:r>
              <a:rPr lang="en-US" sz="1600" dirty="0" smtClean="0">
                <a:latin typeface="Calibri" pitchFamily="34" charset="0"/>
                <a:cs typeface="Calibri" pitchFamily="34" charset="0"/>
              </a:rPr>
              <a:t>Mobs of angry whites would take the law into their own hands whenever African-American men were accused of crimes in the South.  Since black men were not allowed to testify against whites in court, and because most of the high ranking members of society – judges, police officers, teachers, and sometimes even ministers – participated in the crimes, lynch mobs were generally fearless of the law.  Often, people who had just committed heinous crimes against humanity would stop to have their portraits made by the murdered person.  In doing so, their own dignity was the worst corrupted.   This practice continued well into the 1960s, although some very courageous individuals – starting with Ida B. Wells-Barnett and continuing across history to men like Booker T. Washington and </a:t>
            </a:r>
            <a:r>
              <a:rPr lang="en-US" sz="1600" dirty="0" err="1" smtClean="0">
                <a:latin typeface="Calibri" pitchFamily="34" charset="0"/>
                <a:cs typeface="Calibri" pitchFamily="34" charset="0"/>
              </a:rPr>
              <a:t>Medgar</a:t>
            </a:r>
            <a:r>
              <a:rPr lang="en-US" sz="1600" dirty="0" smtClean="0">
                <a:latin typeface="Calibri" pitchFamily="34" charset="0"/>
                <a:cs typeface="Calibri" pitchFamily="34" charset="0"/>
              </a:rPr>
              <a:t> Evers, spoke out bravely against the practice.</a:t>
            </a:r>
            <a:endParaRPr lang="en-US" sz="1600" dirty="0">
              <a:latin typeface="Calibri" pitchFamily="34" charset="0"/>
              <a:cs typeface="Calibri" pitchFamily="34" charset="0"/>
            </a:endParaRPr>
          </a:p>
        </p:txBody>
      </p:sp>
    </p:spTree>
    <p:extLst>
      <p:ext uri="{BB962C8B-B14F-4D97-AF65-F5344CB8AC3E}">
        <p14:creationId xmlns:p14="http://schemas.microsoft.com/office/powerpoint/2010/main" val="53549180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1"/>
            <a:ext cx="2984292" cy="1327148"/>
          </a:xfrm>
        </p:spPr>
        <p:txBody>
          <a:bodyPr/>
          <a:lstStyle/>
          <a:p>
            <a:r>
              <a:rPr lang="en-US" sz="2800" b="1" dirty="0" smtClean="0">
                <a:solidFill>
                  <a:schemeClr val="accent6">
                    <a:lumMod val="50000"/>
                  </a:schemeClr>
                </a:solidFill>
                <a:latin typeface="Monotype Corsiva" pitchFamily="66" charset="0"/>
              </a:rPr>
              <a:t>“</a:t>
            </a:r>
            <a:r>
              <a:rPr lang="en-US" sz="2800" b="1" dirty="0" smtClean="0">
                <a:latin typeface="Monotype Corsiva" pitchFamily="66" charset="0"/>
              </a:rPr>
              <a:t>Jim Crow” Law Segregate the South</a:t>
            </a:r>
            <a:endParaRPr lang="en-US" sz="2800" b="1" dirty="0">
              <a:latin typeface="Monotype Corsiva" pitchFamily="66"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52863" y="712689"/>
            <a:ext cx="4279900" cy="4881760"/>
          </a:xfrm>
        </p:spPr>
      </p:pic>
      <p:sp>
        <p:nvSpPr>
          <p:cNvPr id="4" name="Text Placeholder 3"/>
          <p:cNvSpPr>
            <a:spLocks noGrp="1"/>
          </p:cNvSpPr>
          <p:nvPr>
            <p:ph type="body" sz="half" idx="2"/>
          </p:nvPr>
        </p:nvSpPr>
        <p:spPr>
          <a:xfrm>
            <a:off x="685800" y="1631949"/>
            <a:ext cx="2984292" cy="4229099"/>
          </a:xfrm>
        </p:spPr>
        <p:txBody>
          <a:bodyPr>
            <a:noAutofit/>
          </a:bodyPr>
          <a:lstStyle/>
          <a:p>
            <a:r>
              <a:rPr lang="en-US" sz="1400" dirty="0" smtClean="0">
                <a:latin typeface="Calibri" pitchFamily="34" charset="0"/>
                <a:cs typeface="Calibri" pitchFamily="34" charset="0"/>
              </a:rPr>
              <a:t>“Jim Crow” was a character in a popular minstrel routine practiced during the mid to late 19</a:t>
            </a:r>
            <a:r>
              <a:rPr lang="en-US" sz="1400" baseline="30000" dirty="0" smtClean="0">
                <a:latin typeface="Calibri" pitchFamily="34" charset="0"/>
                <a:cs typeface="Calibri" pitchFamily="34" charset="0"/>
              </a:rPr>
              <a:t>th</a:t>
            </a:r>
            <a:r>
              <a:rPr lang="en-US" sz="1400" dirty="0" smtClean="0">
                <a:latin typeface="Calibri" pitchFamily="34" charset="0"/>
                <a:cs typeface="Calibri" pitchFamily="34" charset="0"/>
              </a:rPr>
              <a:t> Century – a comedy routine where white actors would paint their faces black and then act like buffoons and dance wildly to ridicule African Americans.  “Jim Crow” laws, though, were used to segregate the South and to prevent any sort of public interaction between blacks and whites – in schools, restaurants, public parks, transportation systems, and even bathrooms.  The Segregated South created by Jim Crow laws was obviously discriminatory, yet, it was maintained as “social custom” by white Southerners for nearly a century.</a:t>
            </a:r>
            <a:endParaRPr lang="en-US" sz="1400" dirty="0">
              <a:latin typeface="Calibri" pitchFamily="34" charset="0"/>
              <a:cs typeface="Calibri" pitchFamily="34" charset="0"/>
            </a:endParaRPr>
          </a:p>
        </p:txBody>
      </p:sp>
    </p:spTree>
    <p:extLst>
      <p:ext uri="{BB962C8B-B14F-4D97-AF65-F5344CB8AC3E}">
        <p14:creationId xmlns:p14="http://schemas.microsoft.com/office/powerpoint/2010/main" val="1373135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4400" b="1" u="sng" dirty="0" err="1" smtClean="0">
                <a:latin typeface="Monotype Corsiva" pitchFamily="66" charset="0"/>
              </a:rPr>
              <a:t>Plessy</a:t>
            </a:r>
            <a:r>
              <a:rPr lang="en-US" sz="4400" b="1" u="sng" dirty="0" smtClean="0">
                <a:latin typeface="Monotype Corsiva" pitchFamily="66" charset="0"/>
              </a:rPr>
              <a:t> V. Ferguson, (1896) </a:t>
            </a:r>
            <a:endParaRPr lang="en-US" sz="4400" b="1" u="sng" dirty="0">
              <a:latin typeface="Monotype Corsiva" pitchFamily="66" charset="0"/>
            </a:endParaRPr>
          </a:p>
        </p:txBody>
      </p:sp>
      <p:sp>
        <p:nvSpPr>
          <p:cNvPr id="6" name="Content Placeholder 5"/>
          <p:cNvSpPr>
            <a:spLocks noGrp="1"/>
          </p:cNvSpPr>
          <p:nvPr>
            <p:ph idx="1"/>
          </p:nvPr>
        </p:nvSpPr>
        <p:spPr>
          <a:xfrm>
            <a:off x="685801" y="1665405"/>
            <a:ext cx="3886200" cy="4750653"/>
          </a:xfrm>
        </p:spPr>
        <p:txBody>
          <a:bodyPr>
            <a:noAutofit/>
          </a:bodyPr>
          <a:lstStyle/>
          <a:p>
            <a:pPr marL="0" indent="0">
              <a:buNone/>
            </a:pPr>
            <a:r>
              <a:rPr lang="en-US" sz="1700" dirty="0" smtClean="0">
                <a:latin typeface="Calibri" pitchFamily="34" charset="0"/>
                <a:cs typeface="Calibri" pitchFamily="34" charset="0"/>
              </a:rPr>
              <a:t>In the 1896 Supreme Court Case of </a:t>
            </a:r>
            <a:r>
              <a:rPr lang="en-US" sz="1700" i="1" dirty="0" err="1" smtClean="0">
                <a:latin typeface="Calibri" pitchFamily="34" charset="0"/>
                <a:cs typeface="Calibri" pitchFamily="34" charset="0"/>
              </a:rPr>
              <a:t>Plessy</a:t>
            </a:r>
            <a:r>
              <a:rPr lang="en-US" sz="1700" i="1" dirty="0" smtClean="0">
                <a:latin typeface="Calibri" pitchFamily="34" charset="0"/>
                <a:cs typeface="Calibri" pitchFamily="34" charset="0"/>
              </a:rPr>
              <a:t> V. Ferguson</a:t>
            </a:r>
            <a:r>
              <a:rPr lang="en-US" sz="1700" dirty="0" smtClean="0">
                <a:latin typeface="Calibri" pitchFamily="34" charset="0"/>
                <a:cs typeface="Calibri" pitchFamily="34" charset="0"/>
              </a:rPr>
              <a:t>, Homer </a:t>
            </a:r>
            <a:r>
              <a:rPr lang="en-US" sz="1700" dirty="0" err="1" smtClean="0">
                <a:latin typeface="Calibri" pitchFamily="34" charset="0"/>
                <a:cs typeface="Calibri" pitchFamily="34" charset="0"/>
              </a:rPr>
              <a:t>Plessy</a:t>
            </a:r>
            <a:r>
              <a:rPr lang="en-US" sz="1700" dirty="0" smtClean="0">
                <a:latin typeface="Calibri" pitchFamily="34" charset="0"/>
                <a:cs typeface="Calibri" pitchFamily="34" charset="0"/>
              </a:rPr>
              <a:t> sued a commuter train company for violating his rights by refusing to allow him to sit in a first class seat alongside white customers.  The Supreme Court ruled that segregation was legal in public facilities, so long as the institutions were “separate but equal.”  This case would be used to justify segregation and racist practices for the next 58 years, before being overturned in </a:t>
            </a:r>
            <a:r>
              <a:rPr lang="en-US" sz="1700" i="1" dirty="0" smtClean="0">
                <a:latin typeface="Calibri" pitchFamily="34" charset="0"/>
                <a:cs typeface="Calibri" pitchFamily="34" charset="0"/>
              </a:rPr>
              <a:t>Brown  V. Board of Education, Topeka, KS</a:t>
            </a:r>
            <a:r>
              <a:rPr lang="en-US" sz="1700" dirty="0" smtClean="0">
                <a:latin typeface="Calibri" pitchFamily="34" charset="0"/>
                <a:cs typeface="Calibri" pitchFamily="34" charset="0"/>
              </a:rPr>
              <a:t>, in 1954. A barrier on the gains made by African-Americans during the Civil War and Reconstruction had been established which would persist until a second Civil Rights Movement emerged a half century later. </a:t>
            </a:r>
            <a:endParaRPr lang="en-US" sz="1700" dirty="0">
              <a:latin typeface="Calibri" pitchFamily="34" charset="0"/>
              <a:cs typeface="Calibri"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0" y="1665405"/>
            <a:ext cx="3819525" cy="4750653"/>
          </a:xfrm>
          <a:prstGeom prst="rect">
            <a:avLst/>
          </a:prstGeom>
        </p:spPr>
      </p:pic>
    </p:spTree>
    <p:extLst>
      <p:ext uri="{BB962C8B-B14F-4D97-AF65-F5344CB8AC3E}">
        <p14:creationId xmlns:p14="http://schemas.microsoft.com/office/powerpoint/2010/main" val="17477955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u="sng" dirty="0" smtClean="0">
                <a:latin typeface="Monotype Corsiva" pitchFamily="66" charset="0"/>
              </a:rPr>
              <a:t>W.E.B. </a:t>
            </a:r>
            <a:r>
              <a:rPr lang="en-US" sz="4400" u="sng" dirty="0" err="1" smtClean="0">
                <a:latin typeface="Monotype Corsiva" pitchFamily="66" charset="0"/>
              </a:rPr>
              <a:t>DuBois</a:t>
            </a:r>
            <a:r>
              <a:rPr lang="en-US" sz="4400" u="sng" dirty="0" smtClean="0">
                <a:latin typeface="Monotype Corsiva" pitchFamily="66" charset="0"/>
              </a:rPr>
              <a:t> on Reconstruction</a:t>
            </a:r>
            <a:endParaRPr lang="en-US" sz="4400" u="sng" dirty="0">
              <a:latin typeface="Monotype Corsiva" pitchFamily="66" charset="0"/>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Calibri" pitchFamily="34" charset="0"/>
                <a:cs typeface="Calibri" pitchFamily="34" charset="0"/>
              </a:rPr>
              <a:t>Eric </a:t>
            </a:r>
            <a:r>
              <a:rPr lang="en-US" dirty="0" err="1" smtClean="0">
                <a:latin typeface="Calibri" pitchFamily="34" charset="0"/>
                <a:cs typeface="Calibri" pitchFamily="34" charset="0"/>
              </a:rPr>
              <a:t>Foner</a:t>
            </a:r>
            <a:r>
              <a:rPr lang="en-US" dirty="0" smtClean="0">
                <a:latin typeface="Calibri" pitchFamily="34" charset="0"/>
                <a:cs typeface="Calibri" pitchFamily="34" charset="0"/>
              </a:rPr>
              <a:t>, in </a:t>
            </a:r>
            <a:r>
              <a:rPr lang="en-US" i="1" u="sng" dirty="0" smtClean="0">
                <a:latin typeface="Calibri" pitchFamily="34" charset="0"/>
                <a:cs typeface="Calibri" pitchFamily="34" charset="0"/>
              </a:rPr>
              <a:t>Forever Free: The Story of Emancipation and Reconstruction</a:t>
            </a:r>
            <a:r>
              <a:rPr lang="en-US" dirty="0" smtClean="0">
                <a:latin typeface="Calibri" pitchFamily="34" charset="0"/>
                <a:cs typeface="Calibri" pitchFamily="34" charset="0"/>
              </a:rPr>
              <a:t>, argues that many white Southern historians of the early 20</a:t>
            </a:r>
            <a:r>
              <a:rPr lang="en-US" baseline="30000" dirty="0" smtClean="0">
                <a:latin typeface="Calibri" pitchFamily="34" charset="0"/>
                <a:cs typeface="Calibri" pitchFamily="34" charset="0"/>
              </a:rPr>
              <a:t>th</a:t>
            </a:r>
            <a:r>
              <a:rPr lang="en-US" dirty="0" smtClean="0">
                <a:latin typeface="Calibri" pitchFamily="34" charset="0"/>
                <a:cs typeface="Calibri" pitchFamily="34" charset="0"/>
              </a:rPr>
              <a:t> Century considered the Reconstruction a “tragic era” of misrule and tyranny.</a:t>
            </a:r>
          </a:p>
          <a:p>
            <a:r>
              <a:rPr lang="en-US" dirty="0" smtClean="0">
                <a:latin typeface="Calibri" pitchFamily="34" charset="0"/>
                <a:cs typeface="Calibri" pitchFamily="34" charset="0"/>
              </a:rPr>
              <a:t>Yet, “For </a:t>
            </a:r>
            <a:r>
              <a:rPr lang="en-US" dirty="0" err="1" smtClean="0">
                <a:latin typeface="Calibri" pitchFamily="34" charset="0"/>
                <a:cs typeface="Calibri" pitchFamily="34" charset="0"/>
              </a:rPr>
              <a:t>DuBois</a:t>
            </a:r>
            <a:r>
              <a:rPr lang="en-US" dirty="0" smtClean="0">
                <a:latin typeface="Calibri" pitchFamily="34" charset="0"/>
                <a:cs typeface="Calibri" pitchFamily="34" charset="0"/>
              </a:rPr>
              <a:t>, the tragedy was not that Reconstruction was attempted, but that it failed.  </a:t>
            </a:r>
            <a:r>
              <a:rPr lang="en-US" dirty="0" err="1" smtClean="0">
                <a:latin typeface="Calibri" pitchFamily="34" charset="0"/>
                <a:cs typeface="Calibri" pitchFamily="34" charset="0"/>
              </a:rPr>
              <a:t>DuBois</a:t>
            </a:r>
            <a:r>
              <a:rPr lang="en-US" dirty="0" smtClean="0">
                <a:latin typeface="Calibri" pitchFamily="34" charset="0"/>
                <a:cs typeface="Calibri" pitchFamily="34" charset="0"/>
              </a:rPr>
              <a:t> called it a “splendid failure,” since the era demonstrated the capacity of African-Americans for the full enjoyment of citizen’s rights.  And, in the families, schools, and churches created or consolidated after the Civil War, and in the constitutional amendments that established the principle of legal and political equality regardless of race, Reconstruction laid the foundation for future struggle.”</a:t>
            </a:r>
          </a:p>
          <a:p>
            <a:r>
              <a:rPr lang="en-US" dirty="0" smtClean="0">
                <a:latin typeface="Calibri" pitchFamily="34" charset="0"/>
                <a:cs typeface="Calibri" pitchFamily="34" charset="0"/>
              </a:rPr>
              <a:t>One truly cannot understand the power of the Civil Rights Movement of the 1950s and 1960s without a proper understanding of the Reconstruction Era.  Moreover, the Civil Rights Movement of the 20</a:t>
            </a:r>
            <a:r>
              <a:rPr lang="en-US" baseline="30000" dirty="0" smtClean="0">
                <a:latin typeface="Calibri" pitchFamily="34" charset="0"/>
                <a:cs typeface="Calibri" pitchFamily="34" charset="0"/>
              </a:rPr>
              <a:t>th</a:t>
            </a:r>
            <a:r>
              <a:rPr lang="en-US" dirty="0" smtClean="0">
                <a:latin typeface="Calibri" pitchFamily="34" charset="0"/>
                <a:cs typeface="Calibri" pitchFamily="34" charset="0"/>
              </a:rPr>
              <a:t> Century could not have achieved its successes without the foundation which was constructed by African-Americans in the years following the Civil War. </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194354953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228600" y="3352800"/>
            <a:ext cx="8534400" cy="1470025"/>
          </a:xfrm>
        </p:spPr>
        <p:txBody>
          <a:bodyPr/>
          <a:lstStyle/>
          <a:p>
            <a:r>
              <a:rPr lang="en-US" sz="3600" dirty="0" smtClean="0">
                <a:latin typeface="Monotype Corsiva" pitchFamily="66" charset="0"/>
              </a:rPr>
              <a:t>Based on the book </a:t>
            </a:r>
            <a:r>
              <a:rPr lang="en-US" sz="3600" i="1" u="sng" dirty="0" smtClean="0">
                <a:latin typeface="Monotype Corsiva" pitchFamily="66" charset="0"/>
              </a:rPr>
              <a:t>Forever Free: The Story of Emancipation and Reconstruction</a:t>
            </a:r>
            <a:r>
              <a:rPr lang="en-US" sz="3600" dirty="0" smtClean="0">
                <a:latin typeface="Monotype Corsiva" pitchFamily="66" charset="0"/>
              </a:rPr>
              <a:t>, by Eric </a:t>
            </a:r>
            <a:r>
              <a:rPr lang="en-US" sz="3600" dirty="0" err="1" smtClean="0">
                <a:latin typeface="Monotype Corsiva" pitchFamily="66" charset="0"/>
              </a:rPr>
              <a:t>Foner</a:t>
            </a:r>
            <a:endParaRPr lang="en-US" sz="3600" dirty="0">
              <a:latin typeface="Monotype Corsiva" pitchFamily="66" charset="0"/>
            </a:endParaRPr>
          </a:p>
        </p:txBody>
      </p:sp>
      <p:sp>
        <p:nvSpPr>
          <p:cNvPr id="8" name="Subtitle 7"/>
          <p:cNvSpPr>
            <a:spLocks noGrp="1"/>
          </p:cNvSpPr>
          <p:nvPr>
            <p:ph type="subTitle" idx="1"/>
          </p:nvPr>
        </p:nvSpPr>
        <p:spPr>
          <a:xfrm>
            <a:off x="304800" y="4777380"/>
            <a:ext cx="7821822" cy="861420"/>
          </a:xfrm>
        </p:spPr>
        <p:txBody>
          <a:bodyPr/>
          <a:lstStyle/>
          <a:p>
            <a:r>
              <a:rPr lang="en-US" dirty="0" smtClean="0"/>
              <a:t>Illustration edited and with commentary by Joshua Brown</a:t>
            </a:r>
          </a:p>
        </p:txBody>
      </p:sp>
    </p:spTree>
    <p:extLst>
      <p:ext uri="{BB962C8B-B14F-4D97-AF65-F5344CB8AC3E}">
        <p14:creationId xmlns:p14="http://schemas.microsoft.com/office/powerpoint/2010/main" val="2443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125113" cy="924475"/>
          </a:xfrm>
        </p:spPr>
        <p:txBody>
          <a:bodyPr/>
          <a:lstStyle/>
          <a:p>
            <a:r>
              <a:rPr lang="en-US" sz="4000" b="1" dirty="0" smtClean="0">
                <a:latin typeface="Monotype Corsiva" pitchFamily="66" charset="0"/>
                <a:cs typeface="Calibri" pitchFamily="34" charset="0"/>
              </a:rPr>
              <a:t>Film Portrayals of the Reconstruction  Distort the History of the Period</a:t>
            </a:r>
            <a:endParaRPr lang="en-US" sz="4000" b="1" dirty="0">
              <a:latin typeface="Monotype Corsiva" pitchFamily="66" charset="0"/>
              <a:cs typeface="Calibri" pitchFamily="34" charset="0"/>
            </a:endParaRPr>
          </a:p>
        </p:txBody>
      </p:sp>
      <p:sp>
        <p:nvSpPr>
          <p:cNvPr id="5" name="Content Placeholder 4"/>
          <p:cNvSpPr>
            <a:spLocks noGrp="1"/>
          </p:cNvSpPr>
          <p:nvPr>
            <p:ph idx="1"/>
          </p:nvPr>
        </p:nvSpPr>
        <p:spPr>
          <a:xfrm>
            <a:off x="990600" y="1828800"/>
            <a:ext cx="7125112" cy="4419600"/>
          </a:xfrm>
        </p:spPr>
        <p:txBody>
          <a:bodyPr>
            <a:normAutofit fontScale="70000" lnSpcReduction="20000"/>
          </a:bodyPr>
          <a:lstStyle/>
          <a:p>
            <a:pPr>
              <a:buFont typeface="Wingdings" pitchFamily="2" charset="2"/>
              <a:buChar char="v"/>
            </a:pPr>
            <a:r>
              <a:rPr lang="en-US" sz="2400" dirty="0" smtClean="0">
                <a:latin typeface="Calibri" pitchFamily="34" charset="0"/>
                <a:cs typeface="Calibri" pitchFamily="34" charset="0"/>
              </a:rPr>
              <a:t>Film depictions </a:t>
            </a:r>
            <a:r>
              <a:rPr lang="en-US" sz="2400" dirty="0">
                <a:latin typeface="Calibri" pitchFamily="34" charset="0"/>
                <a:cs typeface="Calibri" pitchFamily="34" charset="0"/>
              </a:rPr>
              <a:t>of </a:t>
            </a:r>
            <a:r>
              <a:rPr lang="en-US" sz="2400" dirty="0" smtClean="0">
                <a:latin typeface="Calibri" pitchFamily="34" charset="0"/>
                <a:cs typeface="Calibri" pitchFamily="34" charset="0"/>
              </a:rPr>
              <a:t>African-Americans during </a:t>
            </a:r>
            <a:r>
              <a:rPr lang="en-US" sz="2400" dirty="0">
                <a:latin typeface="Calibri" pitchFamily="34" charset="0"/>
                <a:cs typeface="Calibri" pitchFamily="34" charset="0"/>
              </a:rPr>
              <a:t>the Reconstruction period </a:t>
            </a:r>
            <a:r>
              <a:rPr lang="en-US" sz="2400" dirty="0" smtClean="0">
                <a:latin typeface="Calibri" pitchFamily="34" charset="0"/>
                <a:cs typeface="Calibri" pitchFamily="34" charset="0"/>
              </a:rPr>
              <a:t>undermined </a:t>
            </a:r>
            <a:r>
              <a:rPr lang="en-US" sz="2400" dirty="0">
                <a:latin typeface="Calibri" pitchFamily="34" charset="0"/>
                <a:cs typeface="Calibri" pitchFamily="34" charset="0"/>
              </a:rPr>
              <a:t>notions of self-advocacy and self-sufficiency</a:t>
            </a:r>
            <a:r>
              <a:rPr lang="en-US" sz="2400" dirty="0" smtClean="0">
                <a:latin typeface="Calibri" pitchFamily="34" charset="0"/>
                <a:cs typeface="Calibri" pitchFamily="34" charset="0"/>
              </a:rPr>
              <a:t>.</a:t>
            </a:r>
          </a:p>
          <a:p>
            <a:pPr>
              <a:buFont typeface="Wingdings" pitchFamily="2" charset="2"/>
              <a:buChar char="v"/>
            </a:pPr>
            <a:r>
              <a:rPr lang="en-US" sz="2400" dirty="0" smtClean="0">
                <a:latin typeface="Calibri" pitchFamily="34" charset="0"/>
                <a:cs typeface="Calibri" pitchFamily="34" charset="0"/>
              </a:rPr>
              <a:t>D.W. Griffin’s “The </a:t>
            </a:r>
            <a:r>
              <a:rPr lang="en-US" sz="2400" dirty="0">
                <a:latin typeface="Calibri" pitchFamily="34" charset="0"/>
                <a:cs typeface="Calibri" pitchFamily="34" charset="0"/>
              </a:rPr>
              <a:t>Birth of a </a:t>
            </a:r>
            <a:r>
              <a:rPr lang="en-US" sz="2400" dirty="0" smtClean="0">
                <a:latin typeface="Calibri" pitchFamily="34" charset="0"/>
                <a:cs typeface="Calibri" pitchFamily="34" charset="0"/>
              </a:rPr>
              <a:t>Nation”, </a:t>
            </a:r>
            <a:r>
              <a:rPr lang="en-US" sz="2400" dirty="0">
                <a:latin typeface="Calibri" pitchFamily="34" charset="0"/>
                <a:cs typeface="Calibri" pitchFamily="34" charset="0"/>
              </a:rPr>
              <a:t>which was screened in the White House for </a:t>
            </a:r>
            <a:r>
              <a:rPr lang="en-US" sz="2400" dirty="0" smtClean="0">
                <a:latin typeface="Calibri" pitchFamily="34" charset="0"/>
                <a:cs typeface="Calibri" pitchFamily="34" charset="0"/>
              </a:rPr>
              <a:t>then President </a:t>
            </a:r>
            <a:r>
              <a:rPr lang="en-US" sz="2400" dirty="0">
                <a:latin typeface="Calibri" pitchFamily="34" charset="0"/>
                <a:cs typeface="Calibri" pitchFamily="34" charset="0"/>
              </a:rPr>
              <a:t>Woodrow Wilson – </a:t>
            </a:r>
            <a:r>
              <a:rPr lang="en-US" sz="2400" dirty="0" smtClean="0">
                <a:latin typeface="Calibri" pitchFamily="34" charset="0"/>
                <a:cs typeface="Calibri" pitchFamily="34" charset="0"/>
              </a:rPr>
              <a:t>a well-known segregationist </a:t>
            </a:r>
            <a:r>
              <a:rPr lang="en-US" sz="2400" dirty="0">
                <a:latin typeface="Calibri" pitchFamily="34" charset="0"/>
                <a:cs typeface="Calibri" pitchFamily="34" charset="0"/>
              </a:rPr>
              <a:t>– </a:t>
            </a:r>
            <a:r>
              <a:rPr lang="en-US" sz="2400" dirty="0" smtClean="0">
                <a:latin typeface="Calibri" pitchFamily="34" charset="0"/>
                <a:cs typeface="Calibri" pitchFamily="34" charset="0"/>
              </a:rPr>
              <a:t>invents a lie about </a:t>
            </a:r>
            <a:r>
              <a:rPr lang="en-US" sz="2400" dirty="0">
                <a:latin typeface="Calibri" pitchFamily="34" charset="0"/>
                <a:cs typeface="Calibri" pitchFamily="34" charset="0"/>
              </a:rPr>
              <a:t>mob rule by African-Americans and portrays the Ku Klux Klan </a:t>
            </a:r>
            <a:r>
              <a:rPr lang="en-US" sz="2400" dirty="0" smtClean="0">
                <a:latin typeface="Calibri" pitchFamily="34" charset="0"/>
                <a:cs typeface="Calibri" pitchFamily="34" charset="0"/>
              </a:rPr>
              <a:t>(</a:t>
            </a:r>
            <a:r>
              <a:rPr lang="en-US" sz="2400" i="1" dirty="0" smtClean="0">
                <a:latin typeface="Calibri" pitchFamily="34" charset="0"/>
                <a:cs typeface="Calibri" pitchFamily="34" charset="0"/>
              </a:rPr>
              <a:t>a violent hate group responsible for hundreds and perhaps thousands of murders during the period</a:t>
            </a:r>
            <a:r>
              <a:rPr lang="en-US" sz="2400" dirty="0" smtClean="0">
                <a:latin typeface="Calibri" pitchFamily="34" charset="0"/>
                <a:cs typeface="Calibri" pitchFamily="34" charset="0"/>
              </a:rPr>
              <a:t>) as </a:t>
            </a:r>
            <a:r>
              <a:rPr lang="en-US" sz="2400" dirty="0">
                <a:latin typeface="Calibri" pitchFamily="34" charset="0"/>
                <a:cs typeface="Calibri" pitchFamily="34" charset="0"/>
              </a:rPr>
              <a:t>an </a:t>
            </a:r>
            <a:r>
              <a:rPr lang="en-US" sz="2400" dirty="0" smtClean="0">
                <a:latin typeface="Calibri" pitchFamily="34" charset="0"/>
                <a:cs typeface="Calibri" pitchFamily="34" charset="0"/>
              </a:rPr>
              <a:t>agency promoting order and good will - attempting </a:t>
            </a:r>
            <a:r>
              <a:rPr lang="en-US" sz="2400" dirty="0">
                <a:latin typeface="Calibri" pitchFamily="34" charset="0"/>
                <a:cs typeface="Calibri" pitchFamily="34" charset="0"/>
              </a:rPr>
              <a:t>to protect Southern women from assault.  </a:t>
            </a:r>
            <a:endParaRPr lang="en-US" sz="2400" dirty="0" smtClean="0">
              <a:latin typeface="Calibri" pitchFamily="34" charset="0"/>
              <a:cs typeface="Calibri" pitchFamily="34" charset="0"/>
            </a:endParaRPr>
          </a:p>
          <a:p>
            <a:pPr>
              <a:buFont typeface="Wingdings" pitchFamily="2" charset="2"/>
              <a:buChar char="v"/>
            </a:pPr>
            <a:r>
              <a:rPr lang="en-US" sz="2400" dirty="0" smtClean="0">
                <a:latin typeface="Calibri" pitchFamily="34" charset="0"/>
                <a:cs typeface="Calibri" pitchFamily="34" charset="0"/>
              </a:rPr>
              <a:t>In  “Gone </a:t>
            </a:r>
            <a:r>
              <a:rPr lang="en-US" sz="2400" dirty="0">
                <a:latin typeface="Calibri" pitchFamily="34" charset="0"/>
                <a:cs typeface="Calibri" pitchFamily="34" charset="0"/>
              </a:rPr>
              <a:t>with the </a:t>
            </a:r>
            <a:r>
              <a:rPr lang="en-US" sz="2400" dirty="0" smtClean="0">
                <a:latin typeface="Calibri" pitchFamily="34" charset="0"/>
                <a:cs typeface="Calibri" pitchFamily="34" charset="0"/>
              </a:rPr>
              <a:t>Wind”, </a:t>
            </a:r>
            <a:r>
              <a:rPr lang="en-US" sz="2400" dirty="0">
                <a:latin typeface="Calibri" pitchFamily="34" charset="0"/>
                <a:cs typeface="Calibri" pitchFamily="34" charset="0"/>
              </a:rPr>
              <a:t>African-American characters are distorted as well – loyal </a:t>
            </a:r>
            <a:r>
              <a:rPr lang="en-US" sz="2400" dirty="0" smtClean="0">
                <a:latin typeface="Calibri" pitchFamily="34" charset="0"/>
                <a:cs typeface="Calibri" pitchFamily="34" charset="0"/>
              </a:rPr>
              <a:t>slaves like Mammy, </a:t>
            </a:r>
            <a:r>
              <a:rPr lang="en-US" sz="2400" dirty="0">
                <a:latin typeface="Calibri" pitchFamily="34" charset="0"/>
                <a:cs typeface="Calibri" pitchFamily="34" charset="0"/>
              </a:rPr>
              <a:t>embittered black soldiers, evil scalawags, and punitive carpetbaggers are stock characters in the film. </a:t>
            </a:r>
            <a:r>
              <a:rPr lang="en-US" sz="2400" dirty="0" smtClean="0">
                <a:latin typeface="Calibri" pitchFamily="34" charset="0"/>
                <a:cs typeface="Calibri" pitchFamily="34" charset="0"/>
              </a:rPr>
              <a:t>  </a:t>
            </a:r>
          </a:p>
          <a:p>
            <a:pPr>
              <a:buFont typeface="Wingdings" pitchFamily="2" charset="2"/>
              <a:buChar char="v"/>
            </a:pPr>
            <a:r>
              <a:rPr lang="en-US" sz="2400" dirty="0" smtClean="0">
                <a:latin typeface="Calibri" pitchFamily="34" charset="0"/>
                <a:cs typeface="Calibri" pitchFamily="34" charset="0"/>
              </a:rPr>
              <a:t>Both films were considered epic dramas and masterpieces when they were released.  And while the films were infatuating and spectacular for audiences in their respective periods, they are surely not good history.</a:t>
            </a:r>
            <a:endParaRPr lang="en-US" sz="2400" dirty="0">
              <a:latin typeface="Calibri" pitchFamily="34" charset="0"/>
              <a:cs typeface="Calibri" pitchFamily="34" charset="0"/>
            </a:endParaRPr>
          </a:p>
          <a:p>
            <a:endParaRPr lang="en-US" dirty="0"/>
          </a:p>
        </p:txBody>
      </p:sp>
    </p:spTree>
    <p:extLst>
      <p:ext uri="{BB962C8B-B14F-4D97-AF65-F5344CB8AC3E}">
        <p14:creationId xmlns:p14="http://schemas.microsoft.com/office/powerpoint/2010/main" val="11766513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75724"/>
            <a:ext cx="7696200" cy="924475"/>
          </a:xfrm>
        </p:spPr>
        <p:txBody>
          <a:bodyPr/>
          <a:lstStyle/>
          <a:p>
            <a:pPr algn="ctr"/>
            <a:r>
              <a:rPr lang="en-US" sz="4000" b="1" dirty="0" smtClean="0">
                <a:latin typeface="Monotype Corsiva" pitchFamily="66" charset="0"/>
              </a:rPr>
              <a:t>D.W. Griffith’s “The Birth of a Nation”</a:t>
            </a:r>
            <a:endParaRPr lang="en-US" sz="4000" b="1" dirty="0">
              <a:latin typeface="Monotype Corsiva" pitchFamily="66" charset="0"/>
            </a:endParaRPr>
          </a:p>
        </p:txBody>
      </p:sp>
      <p:pic>
        <p:nvPicPr>
          <p:cNvPr id="6" name="Content Placeholder 5"/>
          <p:cNvPicPr>
            <a:picLocks noGrp="1" noChangeAspect="1"/>
          </p:cNvPicPr>
          <p:nvPr>
            <p:ph sz="half" idx="1"/>
          </p:nvPr>
        </p:nvPicPr>
        <p:blipFill>
          <a:blip r:embed="rId2">
            <a:grayscl/>
            <a:extLst>
              <a:ext uri="{28A0092B-C50C-407E-A947-70E740481C1C}">
                <a14:useLocalDpi xmlns:a14="http://schemas.microsoft.com/office/drawing/2010/main" val="0"/>
              </a:ext>
            </a:extLst>
          </a:blip>
          <a:stretch>
            <a:fillRect/>
          </a:stretch>
        </p:blipFill>
        <p:spPr>
          <a:xfrm>
            <a:off x="447675" y="1863725"/>
            <a:ext cx="2533650" cy="3981450"/>
          </a:xfrm>
        </p:spPr>
      </p:pic>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3640476" y="1809750"/>
            <a:ext cx="4834848" cy="4051300"/>
          </a:xfrm>
        </p:spPr>
      </p:pic>
    </p:spTree>
    <p:extLst>
      <p:ext uri="{BB962C8B-B14F-4D97-AF65-F5344CB8AC3E}">
        <p14:creationId xmlns:p14="http://schemas.microsoft.com/office/powerpoint/2010/main" val="27169704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5400" b="1" dirty="0" smtClean="0">
                <a:latin typeface="Monotype Corsiva" pitchFamily="66" charset="0"/>
                <a:cs typeface="Calibri" pitchFamily="34" charset="0"/>
              </a:rPr>
              <a:t>“Gone With the Wind”</a:t>
            </a:r>
            <a:endParaRPr lang="en-US" sz="5400" b="1" dirty="0">
              <a:latin typeface="Monotype Corsiva" pitchFamily="66" charset="0"/>
              <a:cs typeface="Calibri" pitchFamily="34" charset="0"/>
            </a:endParaRPr>
          </a:p>
        </p:txBody>
      </p:sp>
      <p:pic>
        <p:nvPicPr>
          <p:cNvPr id="7" name="Content Placeholder 6"/>
          <p:cNvPicPr>
            <a:picLocks noGrp="1" noChangeAspect="1"/>
          </p:cNvPicPr>
          <p:nvPr>
            <p:ph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950971" y="1806575"/>
            <a:ext cx="5242058" cy="4052888"/>
          </a:xfrm>
        </p:spPr>
      </p:pic>
    </p:spTree>
    <p:extLst>
      <p:ext uri="{BB962C8B-B14F-4D97-AF65-F5344CB8AC3E}">
        <p14:creationId xmlns:p14="http://schemas.microsoft.com/office/powerpoint/2010/main" val="573399902"/>
      </p:ext>
    </p:extLst>
  </p:cSld>
  <p:clrMapOvr>
    <a:masterClrMapping/>
  </p:clrMapOvr>
  <p:timing>
    <p:tnLst>
      <p:par>
        <p:cTn id="1" dur="indefinite" restart="never" nodeType="tmRoot"/>
      </p:par>
    </p:tnLst>
  </p:timing>
</p:sld>
</file>

<file path=ppt/theme/theme1.xml><?xml version="1.0" encoding="utf-8"?>
<a:theme xmlns:a="http://schemas.openxmlformats.org/drawingml/2006/main" name="Summer">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Summer</Template>
  <TotalTime>68353</TotalTime>
  <Words>7743</Words>
  <Application>Microsoft Office PowerPoint</Application>
  <PresentationFormat>On-screen Show (4:3)</PresentationFormat>
  <Paragraphs>191</Paragraphs>
  <Slides>66</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66</vt:i4>
      </vt:variant>
    </vt:vector>
  </HeadingPairs>
  <TitlesOfParts>
    <vt:vector size="77" baseType="lpstr">
      <vt:lpstr>Aparajita</vt:lpstr>
      <vt:lpstr>Arial</vt:lpstr>
      <vt:lpstr>Calibri</vt:lpstr>
      <vt:lpstr>Courier New</vt:lpstr>
      <vt:lpstr>Lucida Calligraphy</vt:lpstr>
      <vt:lpstr>Monotype Corsiva</vt:lpstr>
      <vt:lpstr>Trebuchet MS</vt:lpstr>
      <vt:lpstr>Verdana</vt:lpstr>
      <vt:lpstr>Wingdings</vt:lpstr>
      <vt:lpstr>Wingdings 2</vt:lpstr>
      <vt:lpstr>Summer</vt:lpstr>
      <vt:lpstr>Forever Free: The Story of Emancipation &amp; Reconstruction in the United States</vt:lpstr>
      <vt:lpstr>Part One.  An Historiography of Reconstruction</vt:lpstr>
      <vt:lpstr>Public Memory of Reconstruction</vt:lpstr>
      <vt:lpstr>Reconstruction</vt:lpstr>
      <vt:lpstr>Reconstruction from Southerner’s Perspective</vt:lpstr>
      <vt:lpstr>The Desire to Reunite, Repair, and Reconstruct </vt:lpstr>
      <vt:lpstr>Film Portrayals of the Reconstruction  Distort the History of the Period</vt:lpstr>
      <vt:lpstr>D.W. Griffith’s “The Birth of a Nation”</vt:lpstr>
      <vt:lpstr>“Gone With the Wind”</vt:lpstr>
      <vt:lpstr>W.E.B. DuBois: Black Reconstruction in America, 1860-1880</vt:lpstr>
      <vt:lpstr>Setting the Record Straight: The Historian W.E.B. DuBois’ publication, Black Reconstruction in America </vt:lpstr>
      <vt:lpstr>Part II.  Slavery in United States History: An Overview</vt:lpstr>
      <vt:lpstr>Understanding Slavery as a Part of American History</vt:lpstr>
      <vt:lpstr>George Washington and Slavery </vt:lpstr>
      <vt:lpstr>Thomas Jefferson and Slavery </vt:lpstr>
      <vt:lpstr>Types of Slavery in America</vt:lpstr>
      <vt:lpstr>Slavery: A System Based Upon Violence</vt:lpstr>
      <vt:lpstr>Robert E. Lee – Slaveholder </vt:lpstr>
      <vt:lpstr>Part III.  Slave Revolts, Uprisings, and the Polarization of the US over Slavery</vt:lpstr>
      <vt:lpstr>How many slave revolts took place?  </vt:lpstr>
      <vt:lpstr>Denmark Vesey’s Conspiracy of 1822</vt:lpstr>
      <vt:lpstr>        Nat Turner’s Rebellion of 1830, Southampton, VA </vt:lpstr>
      <vt:lpstr>The Amistad </vt:lpstr>
      <vt:lpstr>Section IV.  The Antebellum Period : Engendering War</vt:lpstr>
      <vt:lpstr>James K. Polk </vt:lpstr>
      <vt:lpstr>James K. Polk, Texas, and the Mexican-American War</vt:lpstr>
      <vt:lpstr>The Compromise of 1850</vt:lpstr>
      <vt:lpstr>TIMELINE: Events of the 1850s Polarize Americans over Slavery </vt:lpstr>
      <vt:lpstr>The Dred Scott Case of 1857</vt:lpstr>
      <vt:lpstr>Chief Justice Roger Taney</vt:lpstr>
      <vt:lpstr>John Brown’s Raid on Harper’s Ferry, VA</vt:lpstr>
      <vt:lpstr>Part V.  The Civil War and African-Americans Emancipation</vt:lpstr>
      <vt:lpstr>The Goal of the Union, 1861</vt:lpstr>
      <vt:lpstr>General Benjamin Butler and “Contraband” at Fortress Monroe, Hampton, VA, 1861</vt:lpstr>
      <vt:lpstr>The Emancipation Proclamation</vt:lpstr>
      <vt:lpstr>The Gettysburg Address</vt:lpstr>
      <vt:lpstr>The Role of African-American Soldiers in the Civil War</vt:lpstr>
      <vt:lpstr>The 54th Massachusetts Colored Regiment</vt:lpstr>
      <vt:lpstr>Sherman’s Field Order #15</vt:lpstr>
      <vt:lpstr>Part VI. The Reconstruction </vt:lpstr>
      <vt:lpstr>The Black Codes</vt:lpstr>
      <vt:lpstr>The Freedman’s Bureau Intervenes</vt:lpstr>
      <vt:lpstr>Lincoln’s Ten Percent Plan</vt:lpstr>
      <vt:lpstr>Andrew Johnson’s Presidential Reconstruction, “Restoration” </vt:lpstr>
      <vt:lpstr>The Impeachment of Andrew Johnson</vt:lpstr>
      <vt:lpstr>Radical Republicans in Charge, and African American Enfranchisement </vt:lpstr>
      <vt:lpstr>Providing African American Suffrage was the key to success for Radical Republican leaders. </vt:lpstr>
      <vt:lpstr>The Fifteenth Amendment </vt:lpstr>
      <vt:lpstr>African Americans are elected to office.</vt:lpstr>
      <vt:lpstr>Senator Hiram Revels (R) Mississippi</vt:lpstr>
      <vt:lpstr>Senator Blanche K. Bruce (R) Mississippi</vt:lpstr>
      <vt:lpstr>Congressional Representative Robert Smalls, (R) South Carolina</vt:lpstr>
      <vt:lpstr>President Ulysses S. Grant, 1869 - 1877</vt:lpstr>
      <vt:lpstr>Part VII.  A Summary View of The Reconstruction</vt:lpstr>
      <vt:lpstr>Sharecropping and Poverty</vt:lpstr>
      <vt:lpstr>Exodusters</vt:lpstr>
      <vt:lpstr>Buffalo Soldiers</vt:lpstr>
      <vt:lpstr>The Accomplishments of African American Leaders During Reconstruction</vt:lpstr>
      <vt:lpstr>The Compromise of 1877</vt:lpstr>
      <vt:lpstr>The Compromise of 1877</vt:lpstr>
      <vt:lpstr>Southern State Undermine the Voting Rights of African-Americans</vt:lpstr>
      <vt:lpstr>The Practice of Lynching and Violence continues…</vt:lpstr>
      <vt:lpstr>“Jim Crow” Law Segregate the South</vt:lpstr>
      <vt:lpstr>Plessy V. Ferguson, (1896) </vt:lpstr>
      <vt:lpstr>W.E.B. DuBois on Reconstruction</vt:lpstr>
      <vt:lpstr>Based on the book Forever Free: The Story of Emancipation and Reconstruction, by Eric Foner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Adam Henry</cp:lastModifiedBy>
  <cp:revision>98</cp:revision>
  <dcterms:created xsi:type="dcterms:W3CDTF">2011-06-04T15:52:43Z</dcterms:created>
  <dcterms:modified xsi:type="dcterms:W3CDTF">2015-09-16T21:39:07Z</dcterms:modified>
</cp:coreProperties>
</file>